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64" r:id="rId2"/>
    <p:sldId id="267" r:id="rId3"/>
    <p:sldId id="277" r:id="rId4"/>
    <p:sldId id="268" r:id="rId5"/>
    <p:sldId id="278" r:id="rId6"/>
    <p:sldId id="282" r:id="rId7"/>
    <p:sldId id="276" r:id="rId8"/>
    <p:sldId id="279" r:id="rId9"/>
    <p:sldId id="291" r:id="rId10"/>
    <p:sldId id="280" r:id="rId11"/>
    <p:sldId id="289" r:id="rId12"/>
    <p:sldId id="290" r:id="rId13"/>
    <p:sldId id="284" r:id="rId14"/>
    <p:sldId id="292" r:id="rId15"/>
    <p:sldId id="283" r:id="rId16"/>
    <p:sldId id="285" r:id="rId17"/>
    <p:sldId id="293" r:id="rId18"/>
    <p:sldId id="294" r:id="rId19"/>
    <p:sldId id="295" r:id="rId20"/>
    <p:sldId id="296" r:id="rId21"/>
    <p:sldId id="297" r:id="rId22"/>
    <p:sldId id="298" r:id="rId23"/>
    <p:sldId id="281" r:id="rId24"/>
    <p:sldId id="287" r:id="rId25"/>
    <p:sldId id="260"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4300"/>
    <a:srgbClr val="CC6600"/>
    <a:srgbClr val="D791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782"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58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C5B94FA-202D-4C24-8F6B-94EB6B767327}" type="datetimeFigureOut">
              <a:rPr lang="en-US" smtClean="0"/>
              <a:t>7/13/2018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2838C40-D994-4ADD-B5B6-641BAADEDF6F}" type="slidenum">
              <a:rPr lang="en-US" smtClean="0"/>
              <a:t>‹#›</a:t>
            </a:fld>
            <a:endParaRPr lang="en-US"/>
          </a:p>
        </p:txBody>
      </p:sp>
    </p:spTree>
    <p:extLst>
      <p:ext uri="{BB962C8B-B14F-4D97-AF65-F5344CB8AC3E}">
        <p14:creationId xmlns:p14="http://schemas.microsoft.com/office/powerpoint/2010/main" val="653373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EC66502-8493-46ED-A420-F6732BDB43C0}" type="datetimeFigureOut">
              <a:rPr lang="en-US" smtClean="0"/>
              <a:t>7/13/2018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2DD8E42-79C6-4CBE-AE7E-F46BED2B50BB}" type="slidenum">
              <a:rPr lang="en-US" smtClean="0"/>
              <a:t>‹#›</a:t>
            </a:fld>
            <a:endParaRPr lang="en-US" dirty="0"/>
          </a:p>
        </p:txBody>
      </p:sp>
    </p:spTree>
    <p:extLst>
      <p:ext uri="{BB962C8B-B14F-4D97-AF65-F5344CB8AC3E}">
        <p14:creationId xmlns:p14="http://schemas.microsoft.com/office/powerpoint/2010/main" val="2686638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DD8E42-79C6-4CBE-AE7E-F46BED2B50BB}" type="slidenum">
              <a:rPr lang="en-US" smtClean="0"/>
              <a:t>1</a:t>
            </a:fld>
            <a:endParaRPr lang="en-US" dirty="0"/>
          </a:p>
        </p:txBody>
      </p:sp>
    </p:spTree>
    <p:extLst>
      <p:ext uri="{BB962C8B-B14F-4D97-AF65-F5344CB8AC3E}">
        <p14:creationId xmlns:p14="http://schemas.microsoft.com/office/powerpoint/2010/main" val="1226805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2607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48666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04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120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39290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1827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464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82452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801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92458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424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4800"/>
            <a:ext cx="85344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295400" y="1143000"/>
            <a:ext cx="75438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2197323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b="1">
          <a:solidFill>
            <a:srgbClr val="3B1808"/>
          </a:solidFill>
          <a:latin typeface="+mj-lt"/>
          <a:ea typeface="+mj-ea"/>
          <a:cs typeface="+mj-cs"/>
        </a:defRPr>
      </a:lvl1pPr>
      <a:lvl2pPr algn="l" rtl="0" eaLnBrk="0" fontAlgn="base" hangingPunct="0">
        <a:spcBef>
          <a:spcPct val="0"/>
        </a:spcBef>
        <a:spcAft>
          <a:spcPct val="0"/>
        </a:spcAft>
        <a:defRPr sz="3600" b="1">
          <a:solidFill>
            <a:srgbClr val="3B1808"/>
          </a:solidFill>
          <a:latin typeface="Trebuchet MS" charset="0"/>
          <a:ea typeface="Geneva" charset="0"/>
          <a:cs typeface="Geneva" charset="0"/>
        </a:defRPr>
      </a:lvl2pPr>
      <a:lvl3pPr algn="l" rtl="0" eaLnBrk="0" fontAlgn="base" hangingPunct="0">
        <a:spcBef>
          <a:spcPct val="0"/>
        </a:spcBef>
        <a:spcAft>
          <a:spcPct val="0"/>
        </a:spcAft>
        <a:defRPr sz="3600" b="1">
          <a:solidFill>
            <a:srgbClr val="3B1808"/>
          </a:solidFill>
          <a:latin typeface="Trebuchet MS" charset="0"/>
          <a:ea typeface="Geneva" charset="0"/>
          <a:cs typeface="Geneva" charset="0"/>
        </a:defRPr>
      </a:lvl3pPr>
      <a:lvl4pPr algn="l" rtl="0" eaLnBrk="0" fontAlgn="base" hangingPunct="0">
        <a:spcBef>
          <a:spcPct val="0"/>
        </a:spcBef>
        <a:spcAft>
          <a:spcPct val="0"/>
        </a:spcAft>
        <a:defRPr sz="3600" b="1">
          <a:solidFill>
            <a:srgbClr val="3B1808"/>
          </a:solidFill>
          <a:latin typeface="Trebuchet MS" charset="0"/>
          <a:ea typeface="Geneva" charset="0"/>
          <a:cs typeface="Geneva" charset="0"/>
        </a:defRPr>
      </a:lvl4pPr>
      <a:lvl5pPr algn="l" rtl="0" eaLnBrk="0" fontAlgn="base" hangingPunct="0">
        <a:spcBef>
          <a:spcPct val="0"/>
        </a:spcBef>
        <a:spcAft>
          <a:spcPct val="0"/>
        </a:spcAft>
        <a:defRPr sz="3600" b="1">
          <a:solidFill>
            <a:srgbClr val="3B1808"/>
          </a:solidFill>
          <a:latin typeface="Trebuchet MS" charset="0"/>
          <a:ea typeface="Geneva" charset="0"/>
          <a:cs typeface="Geneva" charset="0"/>
        </a:defRPr>
      </a:lvl5pPr>
      <a:lvl6pPr marL="457200" algn="l" rtl="0" fontAlgn="base">
        <a:spcBef>
          <a:spcPct val="0"/>
        </a:spcBef>
        <a:spcAft>
          <a:spcPct val="0"/>
        </a:spcAft>
        <a:defRPr sz="3600" b="1">
          <a:solidFill>
            <a:srgbClr val="3B1808"/>
          </a:solidFill>
          <a:latin typeface="Trebuchet MS" charset="0"/>
          <a:ea typeface="Geneva" charset="0"/>
          <a:cs typeface="Geneva" charset="0"/>
        </a:defRPr>
      </a:lvl6pPr>
      <a:lvl7pPr marL="914400" algn="l" rtl="0" fontAlgn="base">
        <a:spcBef>
          <a:spcPct val="0"/>
        </a:spcBef>
        <a:spcAft>
          <a:spcPct val="0"/>
        </a:spcAft>
        <a:defRPr sz="3600" b="1">
          <a:solidFill>
            <a:srgbClr val="3B1808"/>
          </a:solidFill>
          <a:latin typeface="Trebuchet MS" charset="0"/>
          <a:ea typeface="Geneva" charset="0"/>
          <a:cs typeface="Geneva" charset="0"/>
        </a:defRPr>
      </a:lvl7pPr>
      <a:lvl8pPr marL="1371600" algn="l" rtl="0" fontAlgn="base">
        <a:spcBef>
          <a:spcPct val="0"/>
        </a:spcBef>
        <a:spcAft>
          <a:spcPct val="0"/>
        </a:spcAft>
        <a:defRPr sz="3600" b="1">
          <a:solidFill>
            <a:srgbClr val="3B1808"/>
          </a:solidFill>
          <a:latin typeface="Trebuchet MS" charset="0"/>
          <a:ea typeface="Geneva" charset="0"/>
          <a:cs typeface="Geneva" charset="0"/>
        </a:defRPr>
      </a:lvl8pPr>
      <a:lvl9pPr marL="1828800" algn="l" rtl="0" fontAlgn="base">
        <a:spcBef>
          <a:spcPct val="0"/>
        </a:spcBef>
        <a:spcAft>
          <a:spcPct val="0"/>
        </a:spcAft>
        <a:defRPr sz="3600" b="1">
          <a:solidFill>
            <a:srgbClr val="3B1808"/>
          </a:solidFill>
          <a:latin typeface="Trebuchet MS" charset="0"/>
          <a:ea typeface="Geneva" charset="0"/>
          <a:cs typeface="Geneva" charset="0"/>
        </a:defRPr>
      </a:lvl9pPr>
    </p:titleStyle>
    <p:bodyStyle>
      <a:lvl1pPr marL="342900" indent="-342900" algn="l" rtl="0" eaLnBrk="0" fontAlgn="base" hangingPunct="0">
        <a:spcBef>
          <a:spcPct val="20000"/>
        </a:spcBef>
        <a:spcAft>
          <a:spcPct val="0"/>
        </a:spcAft>
        <a:buChar char="•"/>
        <a:defRPr sz="2800">
          <a:solidFill>
            <a:srgbClr val="7F5111"/>
          </a:solidFill>
          <a:latin typeface="+mn-lt"/>
          <a:ea typeface="+mn-ea"/>
          <a:cs typeface="+mn-cs"/>
        </a:defRPr>
      </a:lvl1pPr>
      <a:lvl2pPr marL="742950" indent="-285750" algn="l" rtl="0" eaLnBrk="0" fontAlgn="base" hangingPunct="0">
        <a:spcBef>
          <a:spcPct val="20000"/>
        </a:spcBef>
        <a:spcAft>
          <a:spcPct val="0"/>
        </a:spcAft>
        <a:buChar char="–"/>
        <a:defRPr sz="2400">
          <a:solidFill>
            <a:srgbClr val="7F5111"/>
          </a:solidFill>
          <a:latin typeface="+mn-lt"/>
          <a:ea typeface="+mn-ea"/>
        </a:defRPr>
      </a:lvl2pPr>
      <a:lvl3pPr marL="1143000" indent="-228600" algn="l" rtl="0" eaLnBrk="0" fontAlgn="base" hangingPunct="0">
        <a:spcBef>
          <a:spcPct val="20000"/>
        </a:spcBef>
        <a:spcAft>
          <a:spcPct val="0"/>
        </a:spcAft>
        <a:buChar char="•"/>
        <a:defRPr>
          <a:solidFill>
            <a:srgbClr val="7F5111"/>
          </a:solidFill>
          <a:latin typeface="+mn-lt"/>
          <a:ea typeface="+mn-ea"/>
        </a:defRPr>
      </a:lvl3pPr>
      <a:lvl4pPr marL="1600200" indent="-228600" algn="l" rtl="0" eaLnBrk="0" fontAlgn="base" hangingPunct="0">
        <a:spcBef>
          <a:spcPct val="20000"/>
        </a:spcBef>
        <a:spcAft>
          <a:spcPct val="0"/>
        </a:spcAft>
        <a:buChar char="–"/>
        <a:defRPr>
          <a:solidFill>
            <a:srgbClr val="7F5111"/>
          </a:solidFill>
          <a:latin typeface="+mn-lt"/>
          <a:ea typeface="+mn-ea"/>
        </a:defRPr>
      </a:lvl4pPr>
      <a:lvl5pPr marL="2057400" indent="-228600" algn="l" rtl="0" eaLnBrk="0" fontAlgn="base" hangingPunct="0">
        <a:spcBef>
          <a:spcPct val="20000"/>
        </a:spcBef>
        <a:spcAft>
          <a:spcPct val="0"/>
        </a:spcAft>
        <a:buChar char="»"/>
        <a:defRPr>
          <a:solidFill>
            <a:srgbClr val="7F5111"/>
          </a:solidFill>
          <a:latin typeface="+mn-lt"/>
          <a:ea typeface="+mn-ea"/>
        </a:defRPr>
      </a:lvl5pPr>
      <a:lvl6pPr marL="2514600" indent="-228600" algn="l" rtl="0" fontAlgn="base">
        <a:spcBef>
          <a:spcPct val="20000"/>
        </a:spcBef>
        <a:spcAft>
          <a:spcPct val="0"/>
        </a:spcAft>
        <a:buChar char="»"/>
        <a:defRPr>
          <a:solidFill>
            <a:srgbClr val="7F5111"/>
          </a:solidFill>
          <a:latin typeface="+mn-lt"/>
          <a:ea typeface="+mn-ea"/>
        </a:defRPr>
      </a:lvl6pPr>
      <a:lvl7pPr marL="2971800" indent="-228600" algn="l" rtl="0" fontAlgn="base">
        <a:spcBef>
          <a:spcPct val="20000"/>
        </a:spcBef>
        <a:spcAft>
          <a:spcPct val="0"/>
        </a:spcAft>
        <a:buChar char="»"/>
        <a:defRPr>
          <a:solidFill>
            <a:srgbClr val="7F5111"/>
          </a:solidFill>
          <a:latin typeface="+mn-lt"/>
          <a:ea typeface="+mn-ea"/>
        </a:defRPr>
      </a:lvl7pPr>
      <a:lvl8pPr marL="3429000" indent="-228600" algn="l" rtl="0" fontAlgn="base">
        <a:spcBef>
          <a:spcPct val="20000"/>
        </a:spcBef>
        <a:spcAft>
          <a:spcPct val="0"/>
        </a:spcAft>
        <a:buChar char="»"/>
        <a:defRPr>
          <a:solidFill>
            <a:srgbClr val="7F5111"/>
          </a:solidFill>
          <a:latin typeface="+mn-lt"/>
          <a:ea typeface="+mn-ea"/>
        </a:defRPr>
      </a:lvl8pPr>
      <a:lvl9pPr marL="3886200" indent="-228600" algn="l" rtl="0" fontAlgn="base">
        <a:spcBef>
          <a:spcPct val="20000"/>
        </a:spcBef>
        <a:spcAft>
          <a:spcPct val="0"/>
        </a:spcAft>
        <a:buChar char="»"/>
        <a:defRPr>
          <a:solidFill>
            <a:srgbClr val="7F511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ites.rowan.edu/officeofresearch/compliance/exportcontrols/internationaltravel/index.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sites.rowan.edu/officeofresearch/compliance/exportcontrols/formschecklists/index.html" TargetMode="External"/><Relationship Id="rId2" Type="http://schemas.openxmlformats.org/officeDocument/2006/relationships/hyperlink" Target="https://confluence.rowan.edu/display/POLICY/Export+Control+Guidelines+for+Visiting+Professors+and+Research+Scholar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slideserve.com/hedy/export-complianc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immigration-law.freeadvice.com/immigration-law/citizenship/naturalization_requirements.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confluence.rowan.edu/display/POLICY/Export+Control+Program" TargetMode="External"/><Relationship Id="rId2" Type="http://schemas.openxmlformats.org/officeDocument/2006/relationships/hyperlink" Target="https://confluence.rowan.edu/display/POLICY/Openness+in+Research+Polic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7871" y="1447800"/>
            <a:ext cx="7754471" cy="4343400"/>
          </a:xfrm>
        </p:spPr>
        <p:txBody>
          <a:bodyPr/>
          <a:lstStyle/>
          <a:p>
            <a:pPr lvl="1" algn="l"/>
            <a:endParaRPr lang="en-US" sz="1000" dirty="0" smtClean="0"/>
          </a:p>
          <a:p>
            <a:pPr marL="688975" lvl="1" indent="-463550" algn="l">
              <a:buFont typeface="Wingdings" panose="05000000000000000000" pitchFamily="2" charset="2"/>
              <a:buChar char="q"/>
            </a:pPr>
            <a:r>
              <a:rPr lang="en-US" sz="1800" dirty="0" smtClean="0">
                <a:solidFill>
                  <a:schemeClr val="tx1"/>
                </a:solidFill>
              </a:rPr>
              <a:t>Export Control Laws (ECL) are federal laws that regulate the export of certain products, technologies and software to foreign person(s) or U.S. Person (s)*. </a:t>
            </a:r>
            <a:endParaRPr lang="en-US" sz="1800" dirty="0">
              <a:solidFill>
                <a:schemeClr val="tx1"/>
              </a:solidFill>
            </a:endParaRPr>
          </a:p>
          <a:p>
            <a:pPr marL="688975" lvl="1" indent="-463550" algn="l">
              <a:buFont typeface="Wingdings" panose="05000000000000000000" pitchFamily="2" charset="2"/>
              <a:buChar char="q"/>
            </a:pPr>
            <a:r>
              <a:rPr lang="en-US" sz="1800" dirty="0" smtClean="0">
                <a:solidFill>
                  <a:schemeClr val="tx1"/>
                </a:solidFill>
              </a:rPr>
              <a:t>Some EC laws apply to Research Activities conducted at Rowan University and by its collaborators or affiliated institutions abroad.</a:t>
            </a:r>
          </a:p>
          <a:p>
            <a:pPr marL="688975" lvl="1" indent="-463550" algn="l">
              <a:buFont typeface="Wingdings" panose="05000000000000000000" pitchFamily="2" charset="2"/>
              <a:buChar char="q"/>
            </a:pPr>
            <a:r>
              <a:rPr lang="en-US" sz="1800" dirty="0" smtClean="0">
                <a:solidFill>
                  <a:schemeClr val="tx1"/>
                </a:solidFill>
              </a:rPr>
              <a:t>There is increased scrutiny, enforcements and investigations of Universities resulting in penalties. </a:t>
            </a:r>
          </a:p>
          <a:p>
            <a:pPr marL="688975" lvl="1" indent="-463550" algn="l">
              <a:buFont typeface="Wingdings" panose="05000000000000000000" pitchFamily="2" charset="2"/>
              <a:buChar char="q"/>
            </a:pPr>
            <a:r>
              <a:rPr lang="en-US" sz="1800" dirty="0">
                <a:solidFill>
                  <a:schemeClr val="tx1"/>
                </a:solidFill>
              </a:rPr>
              <a:t>Non-compliance may result in serious criminal and civil penalties to the researchers and the University</a:t>
            </a:r>
            <a:r>
              <a:rPr lang="en-US" sz="1800" dirty="0" smtClean="0">
                <a:solidFill>
                  <a:schemeClr val="tx1"/>
                </a:solidFill>
              </a:rPr>
              <a:t>.</a:t>
            </a:r>
          </a:p>
          <a:p>
            <a:pPr marL="225425" lvl="1" algn="l"/>
            <a:r>
              <a:rPr lang="en-US" sz="1800" b="1" dirty="0" smtClean="0">
                <a:solidFill>
                  <a:schemeClr val="accent5">
                    <a:lumMod val="25000"/>
                  </a:schemeClr>
                </a:solidFill>
              </a:rPr>
              <a:t>*Foreign Person (ITAR): </a:t>
            </a:r>
            <a:r>
              <a:rPr lang="en-US" sz="1400" b="1" dirty="0" smtClean="0">
                <a:solidFill>
                  <a:schemeClr val="accent5">
                    <a:lumMod val="25000"/>
                  </a:schemeClr>
                </a:solidFill>
              </a:rPr>
              <a:t>Any foreign government, corporation, organization, universities and individuals who are not U.S. Citizens, permanent residents of the U.S.  that/who are not permitted to do business in the U.S. </a:t>
            </a:r>
          </a:p>
          <a:p>
            <a:pPr marL="225425" lvl="1" algn="l"/>
            <a:r>
              <a:rPr lang="en-US" sz="1800" b="1" dirty="0" smtClean="0">
                <a:solidFill>
                  <a:schemeClr val="accent5">
                    <a:lumMod val="25000"/>
                  </a:schemeClr>
                </a:solidFill>
              </a:rPr>
              <a:t>*U.S. Person (EAR): </a:t>
            </a:r>
            <a:r>
              <a:rPr lang="en-US" sz="1400" b="1" dirty="0" smtClean="0">
                <a:solidFill>
                  <a:schemeClr val="accent5">
                    <a:lumMod val="25000"/>
                  </a:schemeClr>
                </a:solidFill>
              </a:rPr>
              <a:t>U.S. citizen, permanent resident (green card holder) or U.S. protected person, any corporation/business or organization incorporated in the U.S. and any part of the U.S. government. </a:t>
            </a:r>
            <a:endParaRPr lang="en-US" sz="1400" b="1" dirty="0">
              <a:solidFill>
                <a:schemeClr val="accent5">
                  <a:lumMod val="25000"/>
                </a:schemeClr>
              </a:solidFill>
            </a:endParaRPr>
          </a:p>
        </p:txBody>
      </p:sp>
      <p:sp>
        <p:nvSpPr>
          <p:cNvPr id="4" name="Title 1"/>
          <p:cNvSpPr>
            <a:spLocks noGrp="1"/>
          </p:cNvSpPr>
          <p:nvPr>
            <p:ph type="ctrTitle"/>
          </p:nvPr>
        </p:nvSpPr>
        <p:spPr>
          <a:xfrm>
            <a:off x="667871" y="130175"/>
            <a:ext cx="7772400" cy="1470025"/>
          </a:xfrm>
          <a:solidFill>
            <a:srgbClr val="FFC000"/>
          </a:solidFill>
        </p:spPr>
        <p:txBody>
          <a:bodyPr/>
          <a:lstStyle/>
          <a:p>
            <a:pPr algn="ctr"/>
            <a:r>
              <a:rPr lang="en-US" sz="3200" b="1" dirty="0" smtClean="0">
                <a:solidFill>
                  <a:schemeClr val="tx1"/>
                </a:solidFill>
                <a:latin typeface="+mn-lt"/>
              </a:rPr>
              <a:t>Export Control</a:t>
            </a:r>
            <a:br>
              <a:rPr lang="en-US" sz="3200" b="1" dirty="0" smtClean="0">
                <a:solidFill>
                  <a:schemeClr val="tx1"/>
                </a:solidFill>
                <a:latin typeface="+mn-lt"/>
              </a:rPr>
            </a:br>
            <a:r>
              <a:rPr lang="en-US" sz="3200" b="1" dirty="0" smtClean="0">
                <a:solidFill>
                  <a:schemeClr val="tx1"/>
                </a:solidFill>
                <a:latin typeface="+mn-lt"/>
              </a:rPr>
              <a:t>Laws and </a:t>
            </a:r>
            <a:r>
              <a:rPr lang="en-US" sz="3200" dirty="0" smtClean="0">
                <a:solidFill>
                  <a:schemeClr val="tx1"/>
                </a:solidFill>
                <a:latin typeface="+mn-lt"/>
              </a:rPr>
              <a:t>Concerns</a:t>
            </a:r>
            <a:endParaRPr lang="en-US" sz="3200" b="1" dirty="0">
              <a:solidFill>
                <a:schemeClr val="tx1"/>
              </a:solidFill>
              <a:latin typeface="+mn-lt"/>
            </a:endParaRPr>
          </a:p>
        </p:txBody>
      </p:sp>
    </p:spTree>
    <p:extLst>
      <p:ext uri="{BB962C8B-B14F-4D97-AF65-F5344CB8AC3E}">
        <p14:creationId xmlns:p14="http://schemas.microsoft.com/office/powerpoint/2010/main" val="3800508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066800"/>
          </a:xfrm>
          <a:solidFill>
            <a:srgbClr val="FFC000"/>
          </a:solidFill>
        </p:spPr>
        <p:txBody>
          <a:bodyPr/>
          <a:lstStyle/>
          <a:p>
            <a:pPr algn="ctr"/>
            <a:r>
              <a:rPr lang="en-US" dirty="0" smtClean="0">
                <a:solidFill>
                  <a:schemeClr val="tx1"/>
                </a:solidFill>
              </a:rPr>
              <a:t>Fundamental Research Exclusion - Definition</a:t>
            </a:r>
            <a:endParaRPr lang="en-US" dirty="0">
              <a:solidFill>
                <a:schemeClr val="tx1"/>
              </a:solidFill>
            </a:endParaRPr>
          </a:p>
        </p:txBody>
      </p:sp>
      <p:sp>
        <p:nvSpPr>
          <p:cNvPr id="3" name="Content Placeholder 2"/>
          <p:cNvSpPr>
            <a:spLocks noGrp="1"/>
          </p:cNvSpPr>
          <p:nvPr>
            <p:ph idx="1"/>
          </p:nvPr>
        </p:nvSpPr>
        <p:spPr>
          <a:xfrm>
            <a:off x="457200" y="1524000"/>
            <a:ext cx="8153400" cy="4495800"/>
          </a:xfrm>
        </p:spPr>
        <p:txBody>
          <a:bodyPr/>
          <a:lstStyle/>
          <a:p>
            <a:pPr marL="463550" indent="-463550">
              <a:buFont typeface="Wingdings" panose="05000000000000000000" pitchFamily="2" charset="2"/>
              <a:buChar char="q"/>
            </a:pPr>
            <a:r>
              <a:rPr lang="en-US" sz="2000" dirty="0" smtClean="0">
                <a:solidFill>
                  <a:schemeClr val="tx1"/>
                </a:solidFill>
              </a:rPr>
              <a:t>Basic </a:t>
            </a:r>
            <a:r>
              <a:rPr lang="en-US" sz="2000" dirty="0">
                <a:solidFill>
                  <a:schemeClr val="tx1"/>
                </a:solidFill>
              </a:rPr>
              <a:t>and applied research in science and </a:t>
            </a:r>
            <a:r>
              <a:rPr lang="en-US" sz="2000" dirty="0" smtClean="0">
                <a:solidFill>
                  <a:schemeClr val="tx1"/>
                </a:solidFill>
              </a:rPr>
              <a:t>engineering</a:t>
            </a:r>
            <a:r>
              <a:rPr lang="en-US" sz="2000" dirty="0">
                <a:solidFill>
                  <a:schemeClr val="tx1"/>
                </a:solidFill>
              </a:rPr>
              <a:t>, the results of which are ordinarily published and shared broadly within the scientific </a:t>
            </a:r>
            <a:r>
              <a:rPr lang="en-US" sz="2000" dirty="0" smtClean="0">
                <a:solidFill>
                  <a:schemeClr val="tx1"/>
                </a:solidFill>
              </a:rPr>
              <a:t>community.  </a:t>
            </a:r>
          </a:p>
          <a:p>
            <a:pPr marL="863600" lvl="1" indent="-400050">
              <a:buFont typeface="Wingdings" panose="05000000000000000000" pitchFamily="2" charset="2"/>
              <a:buChar char="q"/>
            </a:pPr>
            <a:r>
              <a:rPr lang="en-US" sz="2000" dirty="0" smtClean="0">
                <a:solidFill>
                  <a:schemeClr val="tx1"/>
                </a:solidFill>
              </a:rPr>
              <a:t>Includes the following:</a:t>
            </a:r>
          </a:p>
          <a:p>
            <a:pPr marL="1263650" lvl="2" indent="-463550">
              <a:buFont typeface="Wingdings" panose="05000000000000000000" pitchFamily="2" charset="2"/>
              <a:buChar char="q"/>
            </a:pPr>
            <a:r>
              <a:rPr lang="en-US" dirty="0" smtClean="0">
                <a:solidFill>
                  <a:schemeClr val="tx1"/>
                </a:solidFill>
              </a:rPr>
              <a:t>Books</a:t>
            </a:r>
            <a:r>
              <a:rPr lang="en-US" dirty="0">
                <a:solidFill>
                  <a:schemeClr val="tx1"/>
                </a:solidFill>
              </a:rPr>
              <a:t>, newspapers, pamphlets</a:t>
            </a:r>
          </a:p>
          <a:p>
            <a:pPr marL="1263650" lvl="2" indent="-463550">
              <a:buFont typeface="Wingdings" panose="05000000000000000000" pitchFamily="2" charset="2"/>
              <a:buChar char="q"/>
            </a:pPr>
            <a:r>
              <a:rPr lang="en-US" dirty="0" smtClean="0">
                <a:solidFill>
                  <a:schemeClr val="tx1"/>
                </a:solidFill>
              </a:rPr>
              <a:t>Publically </a:t>
            </a:r>
            <a:r>
              <a:rPr lang="en-US" dirty="0">
                <a:solidFill>
                  <a:schemeClr val="tx1"/>
                </a:solidFill>
              </a:rPr>
              <a:t>available technology and software</a:t>
            </a:r>
          </a:p>
          <a:p>
            <a:pPr marL="1263650" lvl="2" indent="-463550">
              <a:buFont typeface="Wingdings" panose="05000000000000000000" pitchFamily="2" charset="2"/>
              <a:buChar char="q"/>
            </a:pPr>
            <a:r>
              <a:rPr lang="en-US" dirty="0" smtClean="0">
                <a:solidFill>
                  <a:schemeClr val="tx1"/>
                </a:solidFill>
              </a:rPr>
              <a:t>Information </a:t>
            </a:r>
            <a:r>
              <a:rPr lang="en-US" dirty="0">
                <a:solidFill>
                  <a:schemeClr val="tx1"/>
                </a:solidFill>
              </a:rPr>
              <a:t>presented at conferences, meetings, and seminars open to the public</a:t>
            </a:r>
          </a:p>
          <a:p>
            <a:pPr marL="1263650" lvl="2" indent="-463550">
              <a:buFont typeface="Wingdings" panose="05000000000000000000" pitchFamily="2" charset="2"/>
              <a:buChar char="q"/>
            </a:pPr>
            <a:r>
              <a:rPr lang="en-US" dirty="0" smtClean="0">
                <a:solidFill>
                  <a:schemeClr val="tx1"/>
                </a:solidFill>
              </a:rPr>
              <a:t>Information </a:t>
            </a:r>
            <a:r>
              <a:rPr lang="en-US" dirty="0">
                <a:solidFill>
                  <a:schemeClr val="tx1"/>
                </a:solidFill>
              </a:rPr>
              <a:t>included in published patents</a:t>
            </a:r>
          </a:p>
          <a:p>
            <a:pPr marL="1263650" lvl="2" indent="-463550">
              <a:buFont typeface="Wingdings" panose="05000000000000000000" pitchFamily="2" charset="2"/>
              <a:buChar char="q"/>
            </a:pPr>
            <a:r>
              <a:rPr lang="en-US" dirty="0" smtClean="0">
                <a:solidFill>
                  <a:schemeClr val="tx1"/>
                </a:solidFill>
              </a:rPr>
              <a:t>Websites </a:t>
            </a:r>
            <a:r>
              <a:rPr lang="en-US" dirty="0">
                <a:solidFill>
                  <a:schemeClr val="tx1"/>
                </a:solidFill>
              </a:rPr>
              <a:t>freely accessible by the public</a:t>
            </a:r>
          </a:p>
          <a:p>
            <a:pPr marL="463550" indent="-463550">
              <a:buFont typeface="Wingdings" panose="05000000000000000000" pitchFamily="2" charset="2"/>
              <a:buChar char="q"/>
            </a:pPr>
            <a:r>
              <a:rPr lang="en-US" sz="2000" dirty="0" smtClean="0">
                <a:solidFill>
                  <a:schemeClr val="tx1"/>
                </a:solidFill>
              </a:rPr>
              <a:t>Does not include proprietary research or industrial development, design, production and product utilization that are restricted for the purpose of national security. </a:t>
            </a:r>
            <a:endParaRPr lang="en-US" sz="2000" dirty="0">
              <a:solidFill>
                <a:schemeClr val="tx1"/>
              </a:solidFill>
            </a:endParaRPr>
          </a:p>
        </p:txBody>
      </p:sp>
    </p:spTree>
    <p:extLst>
      <p:ext uri="{BB962C8B-B14F-4D97-AF65-F5344CB8AC3E}">
        <p14:creationId xmlns:p14="http://schemas.microsoft.com/office/powerpoint/2010/main" val="2103047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58200" cy="1143000"/>
          </a:xfrm>
          <a:solidFill>
            <a:srgbClr val="FFC000"/>
          </a:solidFill>
        </p:spPr>
        <p:txBody>
          <a:bodyPr/>
          <a:lstStyle/>
          <a:p>
            <a:pPr algn="ctr"/>
            <a:r>
              <a:rPr lang="en-US" dirty="0" smtClean="0"/>
              <a:t>Fundamental Research Exclusion (FRE)</a:t>
            </a:r>
            <a:br>
              <a:rPr lang="en-US" dirty="0" smtClean="0"/>
            </a:br>
            <a:r>
              <a:rPr lang="en-US" dirty="0" smtClean="0"/>
              <a:t>Case Scenario</a:t>
            </a:r>
            <a:endParaRPr lang="en-US" dirty="0"/>
          </a:p>
        </p:txBody>
      </p:sp>
      <p:sp>
        <p:nvSpPr>
          <p:cNvPr id="3" name="Content Placeholder 2"/>
          <p:cNvSpPr>
            <a:spLocks noGrp="1"/>
          </p:cNvSpPr>
          <p:nvPr>
            <p:ph idx="1"/>
          </p:nvPr>
        </p:nvSpPr>
        <p:spPr>
          <a:xfrm>
            <a:off x="381000" y="1600200"/>
            <a:ext cx="8458200" cy="4495800"/>
          </a:xfrm>
        </p:spPr>
        <p:txBody>
          <a:bodyPr/>
          <a:lstStyle/>
          <a:p>
            <a:r>
              <a:rPr lang="en-US" sz="2000" dirty="0" smtClean="0">
                <a:solidFill>
                  <a:srgbClr val="0070C0"/>
                </a:solidFill>
              </a:rPr>
              <a:t>Dr. Smith, a professor in Material Sciences, submits a proposal to NSF and receives a basic science research grant.  The grant document indicates the standard NSF terms and conditions.  He hopes that the results obtained from this grant will be featured in many prominent scientific journals. </a:t>
            </a:r>
          </a:p>
          <a:p>
            <a:r>
              <a:rPr lang="en-US" sz="2000" dirty="0" smtClean="0">
                <a:solidFill>
                  <a:srgbClr val="0070C0"/>
                </a:solidFill>
              </a:rPr>
              <a:t>Does this scenario fall under FRE?</a:t>
            </a:r>
          </a:p>
          <a:p>
            <a:r>
              <a:rPr lang="en-US" sz="2000" dirty="0" smtClean="0">
                <a:solidFill>
                  <a:srgbClr val="0070C0"/>
                </a:solidFill>
              </a:rPr>
              <a:t>Why?</a:t>
            </a:r>
          </a:p>
          <a:p>
            <a:pPr lvl="1"/>
            <a:r>
              <a:rPr lang="en-US" sz="1600" dirty="0" smtClean="0">
                <a:solidFill>
                  <a:srgbClr val="0070C0"/>
                </a:solidFill>
              </a:rPr>
              <a:t>Intend to publish?</a:t>
            </a:r>
          </a:p>
          <a:p>
            <a:pPr lvl="1"/>
            <a:r>
              <a:rPr lang="en-US" sz="1600" dirty="0" smtClean="0">
                <a:solidFill>
                  <a:srgbClr val="0070C0"/>
                </a:solidFill>
              </a:rPr>
              <a:t>Any restrictions on foreign nationals?</a:t>
            </a:r>
          </a:p>
          <a:p>
            <a:pPr lvl="1"/>
            <a:r>
              <a:rPr lang="en-US" sz="1600" dirty="0" smtClean="0">
                <a:solidFill>
                  <a:srgbClr val="0070C0"/>
                </a:solidFill>
              </a:rPr>
              <a:t>Are there any restrictions for national security purposes?</a:t>
            </a:r>
            <a:endParaRPr lang="en-US" sz="1600" dirty="0">
              <a:solidFill>
                <a:srgbClr val="0070C0"/>
              </a:solidFill>
            </a:endParaRPr>
          </a:p>
        </p:txBody>
      </p:sp>
    </p:spTree>
    <p:extLst>
      <p:ext uri="{BB962C8B-B14F-4D97-AF65-F5344CB8AC3E}">
        <p14:creationId xmlns:p14="http://schemas.microsoft.com/office/powerpoint/2010/main" val="4117210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pPr algn="ctr"/>
            <a:r>
              <a:rPr lang="en-US" dirty="0"/>
              <a:t>Dos and Don’ts in EC</a:t>
            </a:r>
          </a:p>
        </p:txBody>
      </p:sp>
      <p:sp>
        <p:nvSpPr>
          <p:cNvPr id="3" name="Content Placeholder 2"/>
          <p:cNvSpPr>
            <a:spLocks noGrp="1"/>
          </p:cNvSpPr>
          <p:nvPr>
            <p:ph idx="1"/>
          </p:nvPr>
        </p:nvSpPr>
        <p:spPr>
          <a:xfrm>
            <a:off x="304800" y="1143000"/>
            <a:ext cx="8534400" cy="4495800"/>
          </a:xfrm>
        </p:spPr>
        <p:txBody>
          <a:bodyPr/>
          <a:lstStyle/>
          <a:p>
            <a:pPr marL="463550" indent="-463550">
              <a:buFont typeface="Wingdings" panose="05000000000000000000" pitchFamily="2" charset="2"/>
              <a:buChar char="q"/>
            </a:pPr>
            <a:r>
              <a:rPr lang="en-US" sz="2400" dirty="0" smtClean="0">
                <a:solidFill>
                  <a:srgbClr val="00B050"/>
                </a:solidFill>
              </a:rPr>
              <a:t>Do </a:t>
            </a:r>
            <a:r>
              <a:rPr lang="en-US" sz="2400" dirty="0" smtClean="0">
                <a:solidFill>
                  <a:schemeClr val="tx1"/>
                </a:solidFill>
              </a:rPr>
              <a:t>conduct an export control analysis before starting a project.</a:t>
            </a:r>
          </a:p>
          <a:p>
            <a:pPr marL="463550" indent="-463550">
              <a:buFont typeface="Wingdings" panose="05000000000000000000" pitchFamily="2" charset="2"/>
              <a:buChar char="q"/>
            </a:pPr>
            <a:r>
              <a:rPr lang="en-US" sz="2400" dirty="0" smtClean="0">
                <a:solidFill>
                  <a:srgbClr val="00B050"/>
                </a:solidFill>
              </a:rPr>
              <a:t>Do </a:t>
            </a:r>
            <a:r>
              <a:rPr lang="en-US" sz="2400" dirty="0" smtClean="0">
                <a:solidFill>
                  <a:schemeClr val="tx1"/>
                </a:solidFill>
              </a:rPr>
              <a:t>a thorough review background technology.</a:t>
            </a:r>
          </a:p>
          <a:p>
            <a:pPr marL="463550" indent="-463550">
              <a:buFont typeface="Wingdings" panose="05000000000000000000" pitchFamily="2" charset="2"/>
              <a:buChar char="q"/>
            </a:pPr>
            <a:r>
              <a:rPr lang="en-US" sz="2400" dirty="0" smtClean="0">
                <a:solidFill>
                  <a:srgbClr val="00B050"/>
                </a:solidFill>
              </a:rPr>
              <a:t>Do </a:t>
            </a:r>
            <a:r>
              <a:rPr lang="en-US" sz="2400" dirty="0" smtClean="0">
                <a:solidFill>
                  <a:schemeClr val="tx1"/>
                </a:solidFill>
              </a:rPr>
              <a:t>identify the technology to be developed.</a:t>
            </a:r>
          </a:p>
          <a:p>
            <a:pPr marL="463550" indent="-463550">
              <a:buFont typeface="Wingdings" panose="05000000000000000000" pitchFamily="2" charset="2"/>
              <a:buChar char="q"/>
            </a:pPr>
            <a:r>
              <a:rPr lang="en-US" sz="2400" dirty="0" smtClean="0">
                <a:solidFill>
                  <a:srgbClr val="00B050"/>
                </a:solidFill>
              </a:rPr>
              <a:t>Do </a:t>
            </a:r>
            <a:r>
              <a:rPr lang="en-US" sz="2400" dirty="0" smtClean="0">
                <a:solidFill>
                  <a:schemeClr val="tx1"/>
                </a:solidFill>
              </a:rPr>
              <a:t>assess what equipment, materials or software are needed to develop a technology.</a:t>
            </a:r>
          </a:p>
          <a:p>
            <a:pPr marL="463550" indent="-463550">
              <a:buFont typeface="Wingdings" panose="05000000000000000000" pitchFamily="2" charset="2"/>
              <a:buChar char="q"/>
            </a:pPr>
            <a:r>
              <a:rPr lang="en-US" sz="2400" dirty="0" smtClean="0">
                <a:solidFill>
                  <a:srgbClr val="00B050"/>
                </a:solidFill>
              </a:rPr>
              <a:t>Do </a:t>
            </a:r>
            <a:r>
              <a:rPr lang="en-US" sz="2400" dirty="0" smtClean="0">
                <a:solidFill>
                  <a:schemeClr val="tx1"/>
                </a:solidFill>
              </a:rPr>
              <a:t>determine who the end-user is and purpose of end-use.</a:t>
            </a:r>
          </a:p>
          <a:p>
            <a:pPr marL="463550" indent="-463550">
              <a:buFont typeface="Wingdings" panose="05000000000000000000" pitchFamily="2" charset="2"/>
              <a:buChar char="q"/>
            </a:pPr>
            <a:r>
              <a:rPr lang="en-US" sz="2400" dirty="0" smtClean="0">
                <a:solidFill>
                  <a:srgbClr val="00B050"/>
                </a:solidFill>
              </a:rPr>
              <a:t>Do </a:t>
            </a:r>
            <a:r>
              <a:rPr lang="en-US" sz="2400" dirty="0" smtClean="0">
                <a:solidFill>
                  <a:schemeClr val="tx1"/>
                </a:solidFill>
              </a:rPr>
              <a:t>determine whether foreign persons or foreign country is involved (technology, software, traveling, shipping and collaboration).</a:t>
            </a:r>
          </a:p>
          <a:p>
            <a:pPr marL="463550" indent="-463550">
              <a:buFont typeface="Wingdings" panose="05000000000000000000" pitchFamily="2" charset="2"/>
              <a:buChar char="q"/>
            </a:pPr>
            <a:endParaRPr lang="en-US" dirty="0" smtClean="0">
              <a:solidFill>
                <a:srgbClr val="00B050"/>
              </a:solidFill>
            </a:endParaRPr>
          </a:p>
          <a:p>
            <a:pPr marL="463550" indent="-463550">
              <a:buFont typeface="Wingdings" panose="05000000000000000000" pitchFamily="2" charset="2"/>
              <a:buChar char="q"/>
            </a:pPr>
            <a:endParaRPr lang="en-US" dirty="0">
              <a:solidFill>
                <a:srgbClr val="00B050"/>
              </a:solidFill>
            </a:endParaRPr>
          </a:p>
        </p:txBody>
      </p:sp>
    </p:spTree>
    <p:extLst>
      <p:ext uri="{BB962C8B-B14F-4D97-AF65-F5344CB8AC3E}">
        <p14:creationId xmlns:p14="http://schemas.microsoft.com/office/powerpoint/2010/main" val="1037209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762000"/>
          </a:xfrm>
          <a:solidFill>
            <a:srgbClr val="FFC000"/>
          </a:solidFill>
        </p:spPr>
        <p:txBody>
          <a:bodyPr>
            <a:normAutofit/>
          </a:bodyPr>
          <a:lstStyle/>
          <a:p>
            <a:pPr algn="ctr"/>
            <a:r>
              <a:rPr lang="en-US" sz="2400" dirty="0"/>
              <a:t>Dos and Don’ts in EC</a:t>
            </a:r>
            <a:br>
              <a:rPr lang="en-US" sz="2400" dirty="0"/>
            </a:br>
            <a:r>
              <a:rPr lang="en-US" sz="2400" dirty="0"/>
              <a:t>Technical Data Exchange</a:t>
            </a:r>
          </a:p>
        </p:txBody>
      </p:sp>
      <p:sp>
        <p:nvSpPr>
          <p:cNvPr id="3" name="Content Placeholder 2"/>
          <p:cNvSpPr>
            <a:spLocks noGrp="1"/>
          </p:cNvSpPr>
          <p:nvPr>
            <p:ph idx="1"/>
          </p:nvPr>
        </p:nvSpPr>
        <p:spPr>
          <a:xfrm>
            <a:off x="304800" y="917369"/>
            <a:ext cx="8534400" cy="5334000"/>
          </a:xfrm>
        </p:spPr>
        <p:txBody>
          <a:bodyPr>
            <a:noAutofit/>
          </a:bodyPr>
          <a:lstStyle/>
          <a:p>
            <a:pPr marL="225425" indent="-225425">
              <a:buFont typeface="Wingdings" panose="05000000000000000000" pitchFamily="2" charset="2"/>
              <a:buChar char="q"/>
            </a:pPr>
            <a:r>
              <a:rPr lang="en-US" sz="2400" b="1" dirty="0" smtClean="0">
                <a:solidFill>
                  <a:srgbClr val="00B050"/>
                </a:solidFill>
              </a:rPr>
              <a:t>Do </a:t>
            </a:r>
            <a:r>
              <a:rPr lang="en-US" sz="2400" dirty="0">
                <a:solidFill>
                  <a:schemeClr val="tx1"/>
                </a:solidFill>
              </a:rPr>
              <a:t>make sure that technical data about export controlled </a:t>
            </a:r>
            <a:r>
              <a:rPr lang="en-US" sz="2400" dirty="0" smtClean="0">
                <a:solidFill>
                  <a:schemeClr val="tx1"/>
                </a:solidFill>
              </a:rPr>
              <a:t>items qualify </a:t>
            </a:r>
            <a:r>
              <a:rPr lang="en-US" sz="2400" dirty="0">
                <a:solidFill>
                  <a:schemeClr val="tx1"/>
                </a:solidFill>
              </a:rPr>
              <a:t>as "public domain" (ITAR term - International Traffic in Arms Regulations, State Department) or "publicly available" (EAR term – Export Administration Regulations, Commerce Department), by any of the following means:</a:t>
            </a:r>
          </a:p>
          <a:p>
            <a:pPr marL="463550" lvl="1" indent="-238125">
              <a:buFont typeface="Wingdings" panose="05000000000000000000" pitchFamily="2" charset="2"/>
              <a:buChar char="q"/>
            </a:pPr>
            <a:r>
              <a:rPr lang="en-US" sz="1800" dirty="0">
                <a:solidFill>
                  <a:schemeClr val="tx1"/>
                </a:solidFill>
              </a:rPr>
              <a:t>Published information: in journals, books, open websites, or other media available to a community of persons interested in the subject; readily available at university libraries </a:t>
            </a:r>
            <a:r>
              <a:rPr lang="en-US" sz="1800" dirty="0" smtClean="0">
                <a:solidFill>
                  <a:schemeClr val="tx1"/>
                </a:solidFill>
              </a:rPr>
              <a:t>(EAR </a:t>
            </a:r>
            <a:r>
              <a:rPr lang="en-US" sz="1800" dirty="0">
                <a:solidFill>
                  <a:schemeClr val="tx1"/>
                </a:solidFill>
              </a:rPr>
              <a:t>734, Supplement 1, Questions A (1) – A (6)). </a:t>
            </a:r>
          </a:p>
          <a:p>
            <a:pPr marL="463550" lvl="1" indent="-238125">
              <a:buFont typeface="Wingdings" panose="05000000000000000000" pitchFamily="2" charset="2"/>
              <a:buChar char="q"/>
            </a:pPr>
            <a:r>
              <a:rPr lang="en-US" sz="1800" dirty="0">
                <a:solidFill>
                  <a:schemeClr val="tx1"/>
                </a:solidFill>
              </a:rPr>
              <a:t>Published through release at open conferences and meetings. Educational information released by instruction in catalog courses and associated teaching laboratories of the University.</a:t>
            </a:r>
          </a:p>
          <a:p>
            <a:pPr marL="463550" lvl="1" indent="-238125">
              <a:buFont typeface="Wingdings" panose="05000000000000000000" pitchFamily="2" charset="2"/>
              <a:buChar char="q"/>
            </a:pPr>
            <a:r>
              <a:rPr lang="en-US" sz="1800" dirty="0">
                <a:solidFill>
                  <a:schemeClr val="tx1"/>
                </a:solidFill>
              </a:rPr>
              <a:t>Fundamental research where the resulting information is ordinarily published and shared broadly within the scientific community and where no contractual controls have been accepted.</a:t>
            </a:r>
          </a:p>
          <a:p>
            <a:pPr marL="225425" lvl="1" indent="0">
              <a:buNone/>
            </a:pPr>
            <a:endParaRPr lang="en-US" sz="1500" dirty="0">
              <a:solidFill>
                <a:schemeClr val="tx1"/>
              </a:solidFill>
            </a:endParaRPr>
          </a:p>
        </p:txBody>
      </p:sp>
    </p:spTree>
    <p:extLst>
      <p:ext uri="{BB962C8B-B14F-4D97-AF65-F5344CB8AC3E}">
        <p14:creationId xmlns:p14="http://schemas.microsoft.com/office/powerpoint/2010/main" val="1389005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534400" cy="4495800"/>
          </a:xfrm>
        </p:spPr>
        <p:txBody>
          <a:bodyPr/>
          <a:lstStyle/>
          <a:p>
            <a:pPr>
              <a:buFont typeface="Wingdings" panose="05000000000000000000" pitchFamily="2" charset="2"/>
              <a:buChar char="q"/>
            </a:pPr>
            <a:r>
              <a:rPr lang="en-US" sz="2100" b="1" dirty="0">
                <a:solidFill>
                  <a:srgbClr val="00B050"/>
                </a:solidFill>
              </a:rPr>
              <a:t>Do</a:t>
            </a:r>
            <a:r>
              <a:rPr lang="en-US" sz="2100" dirty="0">
                <a:solidFill>
                  <a:schemeClr val="tx1"/>
                </a:solidFill>
              </a:rPr>
              <a:t> review any Confidentiality/Non-Disclosure Agreements to </a:t>
            </a:r>
            <a:r>
              <a:rPr lang="en-US" sz="2100" dirty="0" smtClean="0">
                <a:solidFill>
                  <a:schemeClr val="tx1"/>
                </a:solidFill>
              </a:rPr>
              <a:t>ensure </a:t>
            </a:r>
            <a:r>
              <a:rPr lang="en-US" sz="2100" dirty="0">
                <a:solidFill>
                  <a:schemeClr val="tx1"/>
                </a:solidFill>
              </a:rPr>
              <a:t>that Rowan University and you are not assuming the burden of restricting dissemination based on citizenship status or securing export licenses. </a:t>
            </a:r>
          </a:p>
          <a:p>
            <a:pPr>
              <a:buFont typeface="Wingdings" panose="05000000000000000000" pitchFamily="2" charset="2"/>
              <a:buChar char="q"/>
            </a:pPr>
            <a:r>
              <a:rPr lang="en-US" sz="2100" b="1" dirty="0">
                <a:solidFill>
                  <a:srgbClr val="00B050"/>
                </a:solidFill>
              </a:rPr>
              <a:t>Do, </a:t>
            </a:r>
            <a:r>
              <a:rPr lang="en-US" sz="2100" dirty="0">
                <a:solidFill>
                  <a:schemeClr val="tx1"/>
                </a:solidFill>
              </a:rPr>
              <a:t>whenever possible, make University created software "publicly available.“</a:t>
            </a:r>
          </a:p>
          <a:p>
            <a:pPr>
              <a:buFont typeface="Wingdings" panose="05000000000000000000" pitchFamily="2" charset="2"/>
              <a:buChar char="q"/>
            </a:pPr>
            <a:r>
              <a:rPr lang="en-US" sz="2100" b="1" dirty="0">
                <a:solidFill>
                  <a:srgbClr val="00B050"/>
                </a:solidFill>
              </a:rPr>
              <a:t>Do</a:t>
            </a:r>
            <a:r>
              <a:rPr lang="en-US" sz="2100" dirty="0">
                <a:solidFill>
                  <a:schemeClr val="tx1"/>
                </a:solidFill>
              </a:rPr>
              <a:t> "publish" software and technical data, that is, make it available for general distribution either for free or at a price that does not exceed the cost of reproduction and distribution.</a:t>
            </a:r>
          </a:p>
          <a:p>
            <a:pPr>
              <a:buFont typeface="Wingdings" panose="05000000000000000000" pitchFamily="2" charset="2"/>
              <a:buChar char="q"/>
            </a:pPr>
            <a:r>
              <a:rPr lang="en-US" sz="2100" b="1" dirty="0">
                <a:solidFill>
                  <a:srgbClr val="00B050"/>
                </a:solidFill>
              </a:rPr>
              <a:t>Do </a:t>
            </a:r>
            <a:r>
              <a:rPr lang="en-US" sz="2100" dirty="0">
                <a:solidFill>
                  <a:schemeClr val="tx1"/>
                </a:solidFill>
              </a:rPr>
              <a:t>ask the software provider to identify the ECCN number that controls the </a:t>
            </a:r>
            <a:r>
              <a:rPr lang="en-US" sz="2100" dirty="0" smtClean="0">
                <a:solidFill>
                  <a:schemeClr val="tx1"/>
                </a:solidFill>
              </a:rPr>
              <a:t>software. </a:t>
            </a:r>
            <a:r>
              <a:rPr lang="en-US" sz="2100" dirty="0">
                <a:solidFill>
                  <a:schemeClr val="tx1"/>
                </a:solidFill>
              </a:rPr>
              <a:t>If the source code of a software program is publicly available, it is not subject to </a:t>
            </a:r>
            <a:r>
              <a:rPr lang="en-US" sz="2100" dirty="0" smtClean="0">
                <a:solidFill>
                  <a:schemeClr val="tx1"/>
                </a:solidFill>
              </a:rPr>
              <a:t>ECL. </a:t>
            </a:r>
            <a:endParaRPr lang="en-US" sz="2100" dirty="0">
              <a:solidFill>
                <a:schemeClr val="tx1"/>
              </a:solidFill>
            </a:endParaRPr>
          </a:p>
        </p:txBody>
      </p:sp>
      <p:sp>
        <p:nvSpPr>
          <p:cNvPr id="4" name="Title 1"/>
          <p:cNvSpPr>
            <a:spLocks noGrp="1"/>
          </p:cNvSpPr>
          <p:nvPr>
            <p:ph type="title"/>
          </p:nvPr>
        </p:nvSpPr>
        <p:spPr>
          <a:solidFill>
            <a:srgbClr val="FFC000"/>
          </a:solidFill>
        </p:spPr>
        <p:txBody>
          <a:bodyPr>
            <a:normAutofit/>
          </a:bodyPr>
          <a:lstStyle/>
          <a:p>
            <a:pPr algn="ctr"/>
            <a:r>
              <a:rPr lang="en-US" sz="2400" dirty="0"/>
              <a:t>Dos and Don’ts in EC</a:t>
            </a:r>
            <a:br>
              <a:rPr lang="en-US" sz="2400" dirty="0"/>
            </a:br>
            <a:r>
              <a:rPr lang="en-US" sz="2400" dirty="0"/>
              <a:t>Technical Data Exchange</a:t>
            </a:r>
          </a:p>
        </p:txBody>
      </p:sp>
    </p:spTree>
    <p:extLst>
      <p:ext uri="{BB962C8B-B14F-4D97-AF65-F5344CB8AC3E}">
        <p14:creationId xmlns:p14="http://schemas.microsoft.com/office/powerpoint/2010/main" val="4140191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7696200" cy="1066799"/>
          </a:xfrm>
          <a:solidFill>
            <a:srgbClr val="FFC000"/>
          </a:solidFill>
        </p:spPr>
        <p:txBody>
          <a:bodyPr>
            <a:normAutofit/>
          </a:bodyPr>
          <a:lstStyle/>
          <a:p>
            <a:pPr algn="ctr"/>
            <a:r>
              <a:rPr lang="en-US" sz="2800" dirty="0">
                <a:solidFill>
                  <a:schemeClr val="tx2"/>
                </a:solidFill>
                <a:latin typeface="+mn-lt"/>
              </a:rPr>
              <a:t>Dos and Don’ts in EC</a:t>
            </a:r>
            <a:br>
              <a:rPr lang="en-US" sz="2800" dirty="0">
                <a:solidFill>
                  <a:schemeClr val="tx2"/>
                </a:solidFill>
                <a:latin typeface="+mn-lt"/>
              </a:rPr>
            </a:br>
            <a:endParaRPr lang="en-US" sz="2800" dirty="0">
              <a:solidFill>
                <a:schemeClr val="tx2"/>
              </a:solidFill>
              <a:latin typeface="+mn-lt"/>
            </a:endParaRPr>
          </a:p>
        </p:txBody>
      </p:sp>
      <p:sp>
        <p:nvSpPr>
          <p:cNvPr id="3" name="Subtitle 2"/>
          <p:cNvSpPr>
            <a:spLocks noGrp="1"/>
          </p:cNvSpPr>
          <p:nvPr>
            <p:ph type="subTitle" idx="1"/>
          </p:nvPr>
        </p:nvSpPr>
        <p:spPr>
          <a:xfrm>
            <a:off x="457200" y="1598656"/>
            <a:ext cx="7696200" cy="4649744"/>
          </a:xfrm>
        </p:spPr>
        <p:txBody>
          <a:bodyPr/>
          <a:lstStyle/>
          <a:p>
            <a:pPr marL="463550" lvl="1" indent="-463550" algn="l" defTabSz="116681">
              <a:buFont typeface="Wingdings" panose="05000000000000000000" pitchFamily="2" charset="2"/>
              <a:buChar char="q"/>
            </a:pPr>
            <a:r>
              <a:rPr lang="en-US" sz="1500" b="1" dirty="0" smtClean="0">
                <a:solidFill>
                  <a:srgbClr val="00B050"/>
                </a:solidFill>
              </a:rPr>
              <a:t>Do</a:t>
            </a:r>
            <a:r>
              <a:rPr lang="en-US" sz="1500" dirty="0" smtClean="0">
                <a:solidFill>
                  <a:schemeClr val="tx1"/>
                </a:solidFill>
              </a:rPr>
              <a:t> </a:t>
            </a:r>
            <a:r>
              <a:rPr lang="en-US" sz="1500" dirty="0">
                <a:solidFill>
                  <a:schemeClr val="tx1"/>
                </a:solidFill>
              </a:rPr>
              <a:t>Check first Export Control Regulations of ITAR (International Traffic in Arms Regulations, State Department) and EAR (Export Administration Regulations, Commerce Department) lists to determine if the item (including a commodity, software or technology) is controlled.</a:t>
            </a:r>
          </a:p>
          <a:p>
            <a:pPr marL="463550" lvl="1" indent="-463550" algn="l" defTabSz="116681">
              <a:buFont typeface="Wingdings" panose="05000000000000000000" pitchFamily="2" charset="2"/>
              <a:buChar char="q"/>
            </a:pPr>
            <a:r>
              <a:rPr lang="en-US" sz="1500" b="1" dirty="0">
                <a:solidFill>
                  <a:srgbClr val="00B050"/>
                </a:solidFill>
              </a:rPr>
              <a:t>Do</a:t>
            </a:r>
            <a:r>
              <a:rPr lang="en-US" sz="1500" dirty="0">
                <a:solidFill>
                  <a:schemeClr val="tx1"/>
                </a:solidFill>
              </a:rPr>
              <a:t> Contact Office of Research Compliance </a:t>
            </a:r>
            <a:r>
              <a:rPr lang="en-US" sz="1500">
                <a:solidFill>
                  <a:schemeClr val="tx1"/>
                </a:solidFill>
              </a:rPr>
              <a:t>(</a:t>
            </a:r>
            <a:r>
              <a:rPr lang="en-US" sz="1500" smtClean="0">
                <a:solidFill>
                  <a:schemeClr val="tx1"/>
                </a:solidFill>
              </a:rPr>
              <a:t>ORC-ECO) </a:t>
            </a:r>
            <a:r>
              <a:rPr lang="en-US" sz="1500" dirty="0" smtClean="0">
                <a:solidFill>
                  <a:schemeClr val="tx1"/>
                </a:solidFill>
              </a:rPr>
              <a:t>– They will help you with </a:t>
            </a:r>
          </a:p>
          <a:p>
            <a:pPr marL="920750" lvl="2" indent="-463550" algn="l" defTabSz="116681">
              <a:buFont typeface="Wingdings" panose="05000000000000000000" pitchFamily="2" charset="2"/>
              <a:buChar char="q"/>
            </a:pPr>
            <a:r>
              <a:rPr lang="en-US" sz="1500" dirty="0" smtClean="0">
                <a:solidFill>
                  <a:schemeClr val="tx1"/>
                </a:solidFill>
              </a:rPr>
              <a:t>Classifying </a:t>
            </a:r>
            <a:r>
              <a:rPr lang="en-US" sz="1500" dirty="0">
                <a:solidFill>
                  <a:schemeClr val="tx1"/>
                </a:solidFill>
              </a:rPr>
              <a:t>items </a:t>
            </a:r>
            <a:r>
              <a:rPr lang="en-US" sz="1500" dirty="0" smtClean="0">
                <a:solidFill>
                  <a:schemeClr val="tx1"/>
                </a:solidFill>
              </a:rPr>
              <a:t>and how classification was determined (required)</a:t>
            </a:r>
            <a:endParaRPr lang="en-US" sz="1500" dirty="0">
              <a:solidFill>
                <a:schemeClr val="tx1"/>
              </a:solidFill>
            </a:endParaRPr>
          </a:p>
          <a:p>
            <a:pPr lvl="2" indent="-450850" algn="l" defTabSz="116681">
              <a:buFont typeface="Wingdings" panose="05000000000000000000" pitchFamily="2" charset="2"/>
              <a:buChar char="q"/>
            </a:pPr>
            <a:r>
              <a:rPr lang="en-US" sz="1500" dirty="0">
                <a:solidFill>
                  <a:schemeClr val="tx1"/>
                </a:solidFill>
              </a:rPr>
              <a:t>Securing license </a:t>
            </a:r>
          </a:p>
          <a:p>
            <a:pPr lvl="2" indent="-450850" algn="l" defTabSz="116681">
              <a:buFont typeface="Wingdings" panose="05000000000000000000" pitchFamily="2" charset="2"/>
              <a:buChar char="q"/>
            </a:pPr>
            <a:r>
              <a:rPr lang="en-US" sz="1500" dirty="0" smtClean="0">
                <a:solidFill>
                  <a:schemeClr val="tx1"/>
                </a:solidFill>
              </a:rPr>
              <a:t>Verifying </a:t>
            </a:r>
            <a:r>
              <a:rPr lang="en-US" sz="1500" dirty="0">
                <a:solidFill>
                  <a:schemeClr val="tx1"/>
                </a:solidFill>
              </a:rPr>
              <a:t>license exception </a:t>
            </a:r>
            <a:r>
              <a:rPr lang="en-US" sz="1500" dirty="0" smtClean="0">
                <a:solidFill>
                  <a:schemeClr val="tx1"/>
                </a:solidFill>
              </a:rPr>
              <a:t>(EAR99 has a list of items under license exception)</a:t>
            </a:r>
          </a:p>
          <a:p>
            <a:pPr marL="463550" lvl="2" indent="-463550" algn="l" defTabSz="116681">
              <a:buFont typeface="Wingdings" panose="05000000000000000000" pitchFamily="2" charset="2"/>
              <a:buChar char="q"/>
            </a:pPr>
            <a:r>
              <a:rPr lang="en-US" sz="1500" b="1" dirty="0" smtClean="0">
                <a:solidFill>
                  <a:srgbClr val="00B050"/>
                </a:solidFill>
              </a:rPr>
              <a:t>Do</a:t>
            </a:r>
            <a:r>
              <a:rPr lang="en-US" sz="1500" dirty="0" smtClean="0">
                <a:solidFill>
                  <a:schemeClr val="tx1"/>
                </a:solidFill>
              </a:rPr>
              <a:t> </a:t>
            </a:r>
            <a:r>
              <a:rPr lang="en-US" sz="1500" dirty="0">
                <a:solidFill>
                  <a:schemeClr val="tx1"/>
                </a:solidFill>
              </a:rPr>
              <a:t>train your research staff regarding shipping of a commodity, software of technology.  </a:t>
            </a:r>
            <a:r>
              <a:rPr lang="en-US" sz="1500" dirty="0" smtClean="0">
                <a:solidFill>
                  <a:schemeClr val="tx1"/>
                </a:solidFill>
              </a:rPr>
              <a:t>ECO at RU </a:t>
            </a:r>
            <a:r>
              <a:rPr lang="en-US" sz="1500" dirty="0">
                <a:solidFill>
                  <a:schemeClr val="tx1"/>
                </a:solidFill>
              </a:rPr>
              <a:t>is available for training your staff.</a:t>
            </a:r>
          </a:p>
          <a:p>
            <a:pPr marL="463550" lvl="2" indent="-463550" algn="l" defTabSz="116681">
              <a:buFont typeface="Wingdings" panose="05000000000000000000" pitchFamily="2" charset="2"/>
              <a:buChar char="q"/>
            </a:pPr>
            <a:r>
              <a:rPr lang="en-US" sz="1500" b="1" dirty="0">
                <a:solidFill>
                  <a:srgbClr val="00B050"/>
                </a:solidFill>
              </a:rPr>
              <a:t>Do</a:t>
            </a:r>
            <a:r>
              <a:rPr lang="en-US" sz="1500" dirty="0">
                <a:solidFill>
                  <a:schemeClr val="tx1"/>
                </a:solidFill>
              </a:rPr>
              <a:t> identify projects with “deliverable” to foreign countries at the proposal or award stage so that the SPO can prepare for action when the project is </a:t>
            </a:r>
            <a:r>
              <a:rPr lang="en-US" sz="1500" dirty="0" smtClean="0">
                <a:solidFill>
                  <a:schemeClr val="tx1"/>
                </a:solidFill>
              </a:rPr>
              <a:t>funded.</a:t>
            </a:r>
            <a:endParaRPr lang="en-US" sz="1500" dirty="0">
              <a:solidFill>
                <a:schemeClr val="tx1"/>
              </a:solidFill>
            </a:endParaRPr>
          </a:p>
          <a:p>
            <a:pPr marL="463550" lvl="2" indent="-463550" algn="l" defTabSz="116681">
              <a:buFont typeface="Wingdings" panose="05000000000000000000" pitchFamily="2" charset="2"/>
              <a:buChar char="q"/>
            </a:pPr>
            <a:r>
              <a:rPr lang="en-US" sz="1500" b="1" dirty="0">
                <a:solidFill>
                  <a:srgbClr val="00B050"/>
                </a:solidFill>
              </a:rPr>
              <a:t>Do</a:t>
            </a:r>
            <a:r>
              <a:rPr lang="en-US" sz="1500" dirty="0">
                <a:solidFill>
                  <a:schemeClr val="tx1"/>
                </a:solidFill>
              </a:rPr>
              <a:t> work closely </a:t>
            </a:r>
            <a:r>
              <a:rPr lang="en-US" sz="1500" dirty="0" smtClean="0">
                <a:solidFill>
                  <a:schemeClr val="tx1"/>
                </a:solidFill>
              </a:rPr>
              <a:t>with RU ECO early </a:t>
            </a:r>
            <a:r>
              <a:rPr lang="en-US" sz="1500" dirty="0">
                <a:solidFill>
                  <a:schemeClr val="tx1"/>
                </a:solidFill>
              </a:rPr>
              <a:t>at proposal or award stage to determine  whether a license is required to ship an item </a:t>
            </a:r>
            <a:r>
              <a:rPr lang="en-US" sz="1500" b="1" dirty="0">
                <a:solidFill>
                  <a:srgbClr val="00B050"/>
                </a:solidFill>
              </a:rPr>
              <a:t>– securing license could be a lengthy process.  </a:t>
            </a:r>
          </a:p>
          <a:p>
            <a:pPr lvl="2" indent="-450850" algn="l" defTabSz="116681">
              <a:buFont typeface="Wingdings" panose="05000000000000000000" pitchFamily="2" charset="2"/>
              <a:buChar char="q"/>
            </a:pPr>
            <a:endParaRPr lang="en-US" sz="900" dirty="0"/>
          </a:p>
        </p:txBody>
      </p:sp>
    </p:spTree>
    <p:extLst>
      <p:ext uri="{BB962C8B-B14F-4D97-AF65-F5344CB8AC3E}">
        <p14:creationId xmlns:p14="http://schemas.microsoft.com/office/powerpoint/2010/main" val="724913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2192"/>
            <a:ext cx="8534400" cy="762000"/>
          </a:xfrm>
          <a:solidFill>
            <a:srgbClr val="FFC000"/>
          </a:solidFill>
        </p:spPr>
        <p:txBody>
          <a:bodyPr>
            <a:normAutofit/>
          </a:bodyPr>
          <a:lstStyle/>
          <a:p>
            <a:pPr algn="ctr"/>
            <a:r>
              <a:rPr lang="en-US" sz="2400" dirty="0"/>
              <a:t>Dos and Don’ts in EC</a:t>
            </a:r>
            <a:br>
              <a:rPr lang="en-US" sz="2400" dirty="0"/>
            </a:br>
            <a:r>
              <a:rPr lang="en-US" sz="2400" dirty="0"/>
              <a:t>Software</a:t>
            </a:r>
          </a:p>
        </p:txBody>
      </p:sp>
      <p:sp>
        <p:nvSpPr>
          <p:cNvPr id="4" name="Rectangle 3"/>
          <p:cNvSpPr/>
          <p:nvPr/>
        </p:nvSpPr>
        <p:spPr>
          <a:xfrm>
            <a:off x="533400" y="1219200"/>
            <a:ext cx="8001000" cy="4832092"/>
          </a:xfrm>
          <a:prstGeom prst="rect">
            <a:avLst/>
          </a:prstGeom>
        </p:spPr>
        <p:txBody>
          <a:bodyPr wrap="square">
            <a:spAutoFit/>
          </a:bodyPr>
          <a:lstStyle/>
          <a:p>
            <a:pPr marL="285750" indent="-285750">
              <a:buFont typeface="Wingdings" panose="05000000000000000000" pitchFamily="2" charset="2"/>
              <a:buChar char="q"/>
            </a:pPr>
            <a:r>
              <a:rPr lang="en-US" sz="2200" b="1" dirty="0" smtClean="0">
                <a:solidFill>
                  <a:srgbClr val="C00000"/>
                </a:solidFill>
              </a:rPr>
              <a:t>Do not </a:t>
            </a:r>
            <a:r>
              <a:rPr lang="en-US" sz="2200" dirty="0" smtClean="0"/>
              <a:t>agree to software </a:t>
            </a:r>
            <a:r>
              <a:rPr lang="en-US" sz="2200" dirty="0"/>
              <a:t>license restrictions on access to, or use of, the software by nationals of certain countries, particularly those from Countries that are sanctioned by the U.S. Govt. </a:t>
            </a:r>
            <a:r>
              <a:rPr lang="en-US" sz="2200" dirty="0" smtClean="0"/>
              <a:t>(Cuba, North Korea, Iran and Crimea region of Ukraine)</a:t>
            </a:r>
            <a:endParaRPr lang="en-US" sz="2200" dirty="0"/>
          </a:p>
          <a:p>
            <a:pPr marL="285750" indent="-285750">
              <a:buFont typeface="Wingdings" panose="05000000000000000000" pitchFamily="2" charset="2"/>
              <a:buChar char="q"/>
            </a:pPr>
            <a:r>
              <a:rPr lang="en-US" sz="2200" b="1" dirty="0" smtClean="0">
                <a:solidFill>
                  <a:srgbClr val="C00000"/>
                </a:solidFill>
              </a:rPr>
              <a:t>Do not </a:t>
            </a:r>
            <a:r>
              <a:rPr lang="en-US" sz="2200" dirty="0" smtClean="0"/>
              <a:t>enter </a:t>
            </a:r>
            <a:r>
              <a:rPr lang="en-US" sz="2200" dirty="0"/>
              <a:t>into proprietary data agreements where the commercial entity includes an export control notice, or restricts dissemination to others on the basis of nationality or citizenship. </a:t>
            </a:r>
          </a:p>
          <a:p>
            <a:pPr marL="285750" indent="-285750">
              <a:buFont typeface="Wingdings" panose="05000000000000000000" pitchFamily="2" charset="2"/>
              <a:buChar char="q"/>
            </a:pPr>
            <a:r>
              <a:rPr lang="en-US" sz="2200" b="1" dirty="0" smtClean="0">
                <a:solidFill>
                  <a:srgbClr val="C00000"/>
                </a:solidFill>
              </a:rPr>
              <a:t>Do not </a:t>
            </a:r>
            <a:r>
              <a:rPr lang="en-US" sz="2200" dirty="0" smtClean="0"/>
              <a:t>sign </a:t>
            </a:r>
            <a:r>
              <a:rPr lang="en-US" sz="2200" dirty="0"/>
              <a:t>the DD2345, Militarily Critical Technical Data Agreement, as a condition of attending a conference or receiving materials from the government. </a:t>
            </a:r>
          </a:p>
          <a:p>
            <a:pPr marL="285750" indent="-285750">
              <a:buFont typeface="Wingdings" panose="05000000000000000000" pitchFamily="2" charset="2"/>
              <a:buChar char="q"/>
            </a:pPr>
            <a:r>
              <a:rPr lang="en-US" sz="2200" b="1" dirty="0" smtClean="0">
                <a:solidFill>
                  <a:srgbClr val="C00000"/>
                </a:solidFill>
              </a:rPr>
              <a:t>Do not </a:t>
            </a:r>
            <a:r>
              <a:rPr lang="en-US" sz="2200" dirty="0" smtClean="0"/>
              <a:t>accept </a:t>
            </a:r>
            <a:r>
              <a:rPr lang="en-US" sz="2200" dirty="0"/>
              <a:t>data from a commercial contractor that is marked "export controlled.“</a:t>
            </a:r>
          </a:p>
        </p:txBody>
      </p:sp>
    </p:spTree>
    <p:extLst>
      <p:ext uri="{BB962C8B-B14F-4D97-AF65-F5344CB8AC3E}">
        <p14:creationId xmlns:p14="http://schemas.microsoft.com/office/powerpoint/2010/main" val="845430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pPr algn="ctr"/>
            <a:r>
              <a:rPr lang="en-US" dirty="0" smtClean="0">
                <a:latin typeface="+mn-lt"/>
              </a:rPr>
              <a:t>International Shipment</a:t>
            </a:r>
            <a:endParaRPr lang="en-US" dirty="0">
              <a:latin typeface="+mn-lt"/>
            </a:endParaRPr>
          </a:p>
        </p:txBody>
      </p:sp>
      <p:sp>
        <p:nvSpPr>
          <p:cNvPr id="3" name="Content Placeholder 2"/>
          <p:cNvSpPr>
            <a:spLocks noGrp="1"/>
          </p:cNvSpPr>
          <p:nvPr>
            <p:ph idx="1"/>
          </p:nvPr>
        </p:nvSpPr>
        <p:spPr>
          <a:xfrm>
            <a:off x="298862" y="1066800"/>
            <a:ext cx="8534400" cy="4876800"/>
          </a:xfrm>
        </p:spPr>
        <p:txBody>
          <a:bodyPr/>
          <a:lstStyle/>
          <a:p>
            <a:pPr>
              <a:buFont typeface="Wingdings" panose="05000000000000000000" pitchFamily="2" charset="2"/>
              <a:buChar char="q"/>
            </a:pPr>
            <a:r>
              <a:rPr lang="en-US" sz="2000" dirty="0" smtClean="0">
                <a:solidFill>
                  <a:schemeClr val="tx1"/>
                </a:solidFill>
              </a:rPr>
              <a:t>Complete RU’s International Shipment form</a:t>
            </a:r>
          </a:p>
          <a:p>
            <a:pPr>
              <a:buFont typeface="Wingdings" panose="05000000000000000000" pitchFamily="2" charset="2"/>
              <a:buChar char="q"/>
            </a:pPr>
            <a:r>
              <a:rPr lang="en-US" sz="2000" dirty="0" smtClean="0">
                <a:solidFill>
                  <a:schemeClr val="tx1"/>
                </a:solidFill>
              </a:rPr>
              <a:t>This form is intended to evaluate:</a:t>
            </a:r>
          </a:p>
          <a:p>
            <a:pPr marL="795338" lvl="1" indent="-338138">
              <a:buFont typeface="Wingdings" panose="05000000000000000000" pitchFamily="2" charset="2"/>
              <a:buChar char="q"/>
            </a:pPr>
            <a:r>
              <a:rPr lang="en-US" sz="2000" dirty="0" smtClean="0">
                <a:solidFill>
                  <a:schemeClr val="tx1"/>
                </a:solidFill>
              </a:rPr>
              <a:t>Prohibited end use  having reasons to believe that the “item” may support:</a:t>
            </a:r>
          </a:p>
          <a:p>
            <a:pPr lvl="2">
              <a:buFont typeface="Wingdings" panose="05000000000000000000" pitchFamily="2" charset="2"/>
              <a:buChar char="q"/>
            </a:pPr>
            <a:r>
              <a:rPr lang="en-US" sz="1400" dirty="0" smtClean="0">
                <a:solidFill>
                  <a:schemeClr val="tx1"/>
                </a:solidFill>
              </a:rPr>
              <a:t>The </a:t>
            </a:r>
            <a:r>
              <a:rPr lang="en-US" sz="1400" dirty="0">
                <a:solidFill>
                  <a:schemeClr val="tx1"/>
                </a:solidFill>
              </a:rPr>
              <a:t>design, development, production, stockpiling or use of a nuclear explosive device, chemical or biological weapons, rockets/missiles, or space launch </a:t>
            </a:r>
            <a:r>
              <a:rPr lang="en-US" sz="1400" dirty="0" smtClean="0">
                <a:solidFill>
                  <a:schemeClr val="tx1"/>
                </a:solidFill>
              </a:rPr>
              <a:t>vehicles.</a:t>
            </a:r>
          </a:p>
          <a:p>
            <a:pPr lvl="2">
              <a:buFont typeface="Wingdings" panose="05000000000000000000" pitchFamily="2" charset="2"/>
              <a:buChar char="q"/>
            </a:pPr>
            <a:r>
              <a:rPr lang="en-US" sz="1400" dirty="0">
                <a:solidFill>
                  <a:schemeClr val="tx1"/>
                </a:solidFill>
              </a:rPr>
              <a:t>Material have any military, intelligence, space or nuclear </a:t>
            </a:r>
            <a:r>
              <a:rPr lang="en-US" sz="1400" dirty="0" smtClean="0">
                <a:solidFill>
                  <a:schemeClr val="tx1"/>
                </a:solidFill>
              </a:rPr>
              <a:t>applications.</a:t>
            </a:r>
          </a:p>
          <a:p>
            <a:pPr lvl="2">
              <a:buFont typeface="Wingdings" panose="05000000000000000000" pitchFamily="2" charset="2"/>
              <a:buChar char="q"/>
            </a:pPr>
            <a:r>
              <a:rPr lang="en-US" sz="1400" dirty="0" smtClean="0">
                <a:solidFill>
                  <a:schemeClr val="tx1"/>
                </a:solidFill>
              </a:rPr>
              <a:t>Information </a:t>
            </a:r>
            <a:r>
              <a:rPr lang="en-US" sz="1400" dirty="0">
                <a:solidFill>
                  <a:schemeClr val="tx1"/>
                </a:solidFill>
              </a:rPr>
              <a:t>or software developed under a sponsored agreement imposing publication restrictions or barring foreign national </a:t>
            </a:r>
            <a:r>
              <a:rPr lang="en-US" sz="1400" dirty="0" smtClean="0">
                <a:solidFill>
                  <a:schemeClr val="tx1"/>
                </a:solidFill>
              </a:rPr>
              <a:t>participation</a:t>
            </a:r>
          </a:p>
          <a:p>
            <a:pPr lvl="2">
              <a:buFont typeface="Wingdings" panose="05000000000000000000" pitchFamily="2" charset="2"/>
              <a:buChar char="q"/>
            </a:pPr>
            <a:r>
              <a:rPr lang="en-US" sz="1400" dirty="0">
                <a:solidFill>
                  <a:schemeClr val="tx1"/>
                </a:solidFill>
              </a:rPr>
              <a:t>Did an external sponsor, vendor, collaborator or other third party provide the item, information or software to be shipped under a Non-Disclosure Agreement (NDA) or a Confidentiality </a:t>
            </a:r>
            <a:r>
              <a:rPr lang="en-US" sz="1400" dirty="0" smtClean="0">
                <a:solidFill>
                  <a:schemeClr val="tx1"/>
                </a:solidFill>
              </a:rPr>
              <a:t>Agreement?</a:t>
            </a:r>
          </a:p>
          <a:p>
            <a:pPr marL="795338" lvl="2" indent="-331788">
              <a:buFont typeface="Wingdings" panose="05000000000000000000" pitchFamily="2" charset="2"/>
              <a:buChar char="q"/>
            </a:pPr>
            <a:r>
              <a:rPr lang="en-US" sz="2000" dirty="0" smtClean="0">
                <a:solidFill>
                  <a:schemeClr val="tx1"/>
                </a:solidFill>
              </a:rPr>
              <a:t>Shipping Destinations – Shipping to embargoed countries</a:t>
            </a:r>
          </a:p>
          <a:p>
            <a:pPr marL="344488" lvl="2" indent="-344488">
              <a:buFont typeface="Wingdings" panose="05000000000000000000" pitchFamily="2" charset="2"/>
              <a:buChar char="q"/>
            </a:pPr>
            <a:r>
              <a:rPr lang="en-US" sz="2000" dirty="0" smtClean="0">
                <a:solidFill>
                  <a:schemeClr val="tx1"/>
                </a:solidFill>
              </a:rPr>
              <a:t>If “Yes” to shipping, contact RU’s ECO. </a:t>
            </a:r>
          </a:p>
          <a:p>
            <a:pPr marL="1257300" lvl="4" indent="-342900">
              <a:buFont typeface="Wingdings" panose="05000000000000000000" pitchFamily="2" charset="2"/>
              <a:buChar char="q"/>
            </a:pPr>
            <a:r>
              <a:rPr lang="en-US" sz="1600" dirty="0" smtClean="0">
                <a:solidFill>
                  <a:schemeClr val="tx1"/>
                </a:solidFill>
              </a:rPr>
              <a:t>ECO will assist in conducting Restricted Party Screening (RPS)</a:t>
            </a:r>
          </a:p>
          <a:p>
            <a:pPr marL="1257300" lvl="4" indent="-342900">
              <a:buFont typeface="Wingdings" panose="05000000000000000000" pitchFamily="2" charset="2"/>
              <a:buChar char="q"/>
            </a:pPr>
            <a:r>
              <a:rPr lang="en-US" sz="1600" dirty="0" smtClean="0">
                <a:solidFill>
                  <a:schemeClr val="tx1"/>
                </a:solidFill>
              </a:rPr>
              <a:t>Assist in determining export control classification to secure license, if required </a:t>
            </a:r>
          </a:p>
          <a:p>
            <a:pPr marL="1257300" lvl="4" indent="-342900">
              <a:buFont typeface="Wingdings" panose="05000000000000000000" pitchFamily="2" charset="2"/>
              <a:buChar char="q"/>
            </a:pPr>
            <a:r>
              <a:rPr lang="en-US" sz="1600" dirty="0">
                <a:solidFill>
                  <a:schemeClr val="tx1"/>
                </a:solidFill>
              </a:rPr>
              <a:t>P</a:t>
            </a:r>
            <a:r>
              <a:rPr lang="en-US" sz="1600" dirty="0" smtClean="0">
                <a:solidFill>
                  <a:schemeClr val="tx1"/>
                </a:solidFill>
              </a:rPr>
              <a:t>lan ahead, may take 6 – 8 weeks to secure license)</a:t>
            </a:r>
            <a:r>
              <a:rPr lang="en-US" sz="2000" dirty="0">
                <a:solidFill>
                  <a:schemeClr val="tx1"/>
                </a:solidFill>
              </a:rPr>
              <a:t>	</a:t>
            </a:r>
          </a:p>
        </p:txBody>
      </p:sp>
    </p:spTree>
    <p:extLst>
      <p:ext uri="{BB962C8B-B14F-4D97-AF65-F5344CB8AC3E}">
        <p14:creationId xmlns:p14="http://schemas.microsoft.com/office/powerpoint/2010/main" val="3220695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85800"/>
          </a:xfrm>
          <a:solidFill>
            <a:srgbClr val="FFC000"/>
          </a:solidFill>
        </p:spPr>
        <p:txBody>
          <a:bodyPr/>
          <a:lstStyle/>
          <a:p>
            <a:pPr algn="ctr"/>
            <a:r>
              <a:rPr lang="en-US" dirty="0" smtClean="0">
                <a:latin typeface="+mn-lt"/>
              </a:rPr>
              <a:t>International Travel</a:t>
            </a:r>
            <a:endParaRPr lang="en-US" dirty="0">
              <a:latin typeface="+mn-lt"/>
            </a:endParaRPr>
          </a:p>
        </p:txBody>
      </p:sp>
      <p:sp>
        <p:nvSpPr>
          <p:cNvPr id="3" name="Subtitle 2"/>
          <p:cNvSpPr>
            <a:spLocks noGrp="1"/>
          </p:cNvSpPr>
          <p:nvPr>
            <p:ph type="subTitle" idx="1"/>
          </p:nvPr>
        </p:nvSpPr>
        <p:spPr>
          <a:xfrm>
            <a:off x="533400" y="848096"/>
            <a:ext cx="8153400" cy="5324104"/>
          </a:xfrm>
        </p:spPr>
        <p:txBody>
          <a:bodyPr/>
          <a:lstStyle/>
          <a:p>
            <a:pPr marL="463550" indent="-463550" algn="l">
              <a:buFont typeface="Wingdings" panose="05000000000000000000" pitchFamily="2" charset="2"/>
              <a:buChar char="q"/>
            </a:pPr>
            <a:r>
              <a:rPr lang="en-US" sz="2000" dirty="0" smtClean="0">
                <a:solidFill>
                  <a:schemeClr val="tx1"/>
                </a:solidFill>
              </a:rPr>
              <a:t>To travel abroad, complete RU’s International Travel Form</a:t>
            </a:r>
          </a:p>
          <a:p>
            <a:pPr marL="463550" indent="-463550" algn="l">
              <a:buFont typeface="Wingdings" panose="05000000000000000000" pitchFamily="2" charset="2"/>
              <a:buChar char="q"/>
            </a:pPr>
            <a:r>
              <a:rPr lang="en-US" sz="2000" dirty="0" smtClean="0">
                <a:solidFill>
                  <a:schemeClr val="tx1"/>
                </a:solidFill>
              </a:rPr>
              <a:t>Be familiar with RU’s Policy on International Travel and </a:t>
            </a:r>
            <a:r>
              <a:rPr lang="en-US" sz="2000" dirty="0">
                <a:solidFill>
                  <a:schemeClr val="tx1"/>
                </a:solidFill>
              </a:rPr>
              <a:t>Collaboration Guidelines (</a:t>
            </a:r>
            <a:r>
              <a:rPr lang="en-US" sz="2000" dirty="0">
                <a:solidFill>
                  <a:schemeClr val="tx1"/>
                </a:solidFill>
                <a:hlinkClick r:id="rId2"/>
              </a:rPr>
              <a:t>https://</a:t>
            </a:r>
            <a:r>
              <a:rPr lang="en-US" sz="2000" dirty="0" smtClean="0">
                <a:solidFill>
                  <a:schemeClr val="tx1"/>
                </a:solidFill>
                <a:hlinkClick r:id="rId2"/>
              </a:rPr>
              <a:t>sites.rowan.edu/officeofresearch/compliance/exportcontrols/internationaltravel/index.html</a:t>
            </a:r>
            <a:r>
              <a:rPr lang="en-US" sz="2000" dirty="0" smtClean="0">
                <a:solidFill>
                  <a:schemeClr val="tx1"/>
                </a:solidFill>
              </a:rPr>
              <a:t>). </a:t>
            </a:r>
          </a:p>
          <a:p>
            <a:pPr marL="800100" lvl="1" indent="-342900" algn="l">
              <a:buFont typeface="Wingdings" panose="05000000000000000000" pitchFamily="2" charset="2"/>
              <a:buChar char="q"/>
            </a:pPr>
            <a:r>
              <a:rPr lang="en-US" sz="2000" dirty="0" smtClean="0">
                <a:solidFill>
                  <a:schemeClr val="tx1"/>
                </a:solidFill>
              </a:rPr>
              <a:t>This form requests the following information:</a:t>
            </a:r>
          </a:p>
          <a:p>
            <a:pPr marL="1257300" lvl="2" indent="-342900" algn="l">
              <a:buFont typeface="Wingdings" panose="05000000000000000000" pitchFamily="2" charset="2"/>
              <a:buChar char="q"/>
            </a:pPr>
            <a:r>
              <a:rPr lang="en-US" sz="1600" dirty="0" smtClean="0">
                <a:solidFill>
                  <a:schemeClr val="tx1"/>
                </a:solidFill>
              </a:rPr>
              <a:t>Travel purpose </a:t>
            </a:r>
          </a:p>
          <a:p>
            <a:pPr marL="1257300" lvl="2" indent="-342900" algn="l">
              <a:buFont typeface="Wingdings" panose="05000000000000000000" pitchFamily="2" charset="2"/>
              <a:buChar char="q"/>
            </a:pPr>
            <a:r>
              <a:rPr lang="en-US" sz="1600" dirty="0" smtClean="0">
                <a:solidFill>
                  <a:schemeClr val="tx1"/>
                </a:solidFill>
              </a:rPr>
              <a:t>Sharing items, technology, software that are NOT publicly available or in the “public domain” or developed for presentation or publication in a “public forum” or conference.</a:t>
            </a:r>
          </a:p>
          <a:p>
            <a:pPr marL="1257300" lvl="2" indent="-342900" algn="l">
              <a:buFont typeface="Wingdings" panose="05000000000000000000" pitchFamily="2" charset="2"/>
              <a:buChar char="q"/>
            </a:pPr>
            <a:r>
              <a:rPr lang="en-US" sz="1600" dirty="0" smtClean="0">
                <a:solidFill>
                  <a:schemeClr val="tx1"/>
                </a:solidFill>
              </a:rPr>
              <a:t>Organizations and person you will visit or interact with.</a:t>
            </a:r>
          </a:p>
          <a:p>
            <a:pPr marL="1257300" lvl="2" indent="-342900" algn="l">
              <a:buFont typeface="Wingdings" panose="05000000000000000000" pitchFamily="2" charset="2"/>
              <a:buChar char="q"/>
            </a:pPr>
            <a:r>
              <a:rPr lang="en-US" sz="1600" dirty="0" smtClean="0">
                <a:solidFill>
                  <a:schemeClr val="tx1"/>
                </a:solidFill>
              </a:rPr>
              <a:t>Hand carrying any equipment or chemical or biological  agents.</a:t>
            </a:r>
          </a:p>
          <a:p>
            <a:pPr marL="1257300" lvl="2" indent="-342900" algn="l">
              <a:buFont typeface="Wingdings" panose="05000000000000000000" pitchFamily="2" charset="2"/>
              <a:buChar char="q"/>
            </a:pPr>
            <a:r>
              <a:rPr lang="en-US" sz="1600" dirty="0" smtClean="0">
                <a:solidFill>
                  <a:schemeClr val="tx1"/>
                </a:solidFill>
              </a:rPr>
              <a:t>Travelling to or passing through embargoed countries.</a:t>
            </a:r>
          </a:p>
          <a:p>
            <a:pPr marL="463550" lvl="2" indent="-463550" algn="l">
              <a:buFont typeface="Wingdings" panose="05000000000000000000" pitchFamily="2" charset="2"/>
              <a:buChar char="q"/>
            </a:pPr>
            <a:r>
              <a:rPr lang="en-US" dirty="0" smtClean="0">
                <a:solidFill>
                  <a:schemeClr val="tx1"/>
                </a:solidFill>
              </a:rPr>
              <a:t>Traveling with institution-owned equipment (Temporary Export – TMP) </a:t>
            </a:r>
          </a:p>
          <a:p>
            <a:pPr marL="1377950" lvl="4" indent="-463550" algn="l">
              <a:buFont typeface="Wingdings" panose="05000000000000000000" pitchFamily="2" charset="2"/>
              <a:buChar char="q"/>
            </a:pPr>
            <a:r>
              <a:rPr lang="en-US" sz="1600" dirty="0" smtClean="0">
                <a:solidFill>
                  <a:schemeClr val="tx1"/>
                </a:solidFill>
              </a:rPr>
              <a:t>Must be returned within one year of when they leave.</a:t>
            </a:r>
          </a:p>
          <a:p>
            <a:pPr marL="1377950" lvl="4" indent="-463550" algn="l">
              <a:buFont typeface="Wingdings" panose="05000000000000000000" pitchFamily="2" charset="2"/>
              <a:buChar char="q"/>
            </a:pPr>
            <a:r>
              <a:rPr lang="en-US" sz="1600" dirty="0" smtClean="0">
                <a:solidFill>
                  <a:schemeClr val="tx1"/>
                </a:solidFill>
              </a:rPr>
              <a:t>Must be under effective control.</a:t>
            </a:r>
          </a:p>
          <a:p>
            <a:pPr marL="1377950" lvl="4" indent="-463550" algn="l">
              <a:buFont typeface="Wingdings" panose="05000000000000000000" pitchFamily="2" charset="2"/>
              <a:buChar char="q"/>
            </a:pPr>
            <a:r>
              <a:rPr lang="en-US" sz="1600" dirty="0" smtClean="0">
                <a:solidFill>
                  <a:schemeClr val="tx1"/>
                </a:solidFill>
              </a:rPr>
              <a:t>ECO will provide a certification to the traveler, if necessary.</a:t>
            </a:r>
            <a:endParaRPr lang="en-US" sz="1600" dirty="0">
              <a:solidFill>
                <a:schemeClr val="tx1"/>
              </a:solidFill>
            </a:endParaRPr>
          </a:p>
        </p:txBody>
      </p:sp>
    </p:spTree>
    <p:extLst>
      <p:ext uri="{BB962C8B-B14F-4D97-AF65-F5344CB8AC3E}">
        <p14:creationId xmlns:p14="http://schemas.microsoft.com/office/powerpoint/2010/main" val="3178603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a:solidFill>
            <a:srgbClr val="FFC000"/>
          </a:solidFill>
        </p:spPr>
        <p:txBody>
          <a:bodyPr/>
          <a:lstStyle/>
          <a:p>
            <a:pPr algn="ctr"/>
            <a:r>
              <a:rPr lang="en-US" dirty="0" smtClean="0">
                <a:solidFill>
                  <a:schemeClr val="tx1"/>
                </a:solidFill>
                <a:latin typeface="+mn-lt"/>
              </a:rPr>
              <a:t>Visiting International Scholars and Researchers</a:t>
            </a:r>
            <a:endParaRPr lang="en-US" dirty="0">
              <a:solidFill>
                <a:schemeClr val="tx1"/>
              </a:solidFill>
              <a:latin typeface="+mn-lt"/>
            </a:endParaRPr>
          </a:p>
        </p:txBody>
      </p:sp>
      <p:sp>
        <p:nvSpPr>
          <p:cNvPr id="3" name="Subtitle 2"/>
          <p:cNvSpPr>
            <a:spLocks noGrp="1"/>
          </p:cNvSpPr>
          <p:nvPr>
            <p:ph type="subTitle" idx="1"/>
          </p:nvPr>
        </p:nvSpPr>
        <p:spPr>
          <a:xfrm>
            <a:off x="419100" y="1470025"/>
            <a:ext cx="8305800" cy="4572000"/>
          </a:xfrm>
        </p:spPr>
        <p:txBody>
          <a:bodyPr/>
          <a:lstStyle/>
          <a:p>
            <a:pPr marL="457200" indent="-457200" algn="l">
              <a:buFont typeface="Wingdings" panose="05000000000000000000" pitchFamily="2" charset="2"/>
              <a:buChar char="q"/>
            </a:pPr>
            <a:r>
              <a:rPr lang="en-US" sz="2000" dirty="0" smtClean="0">
                <a:solidFill>
                  <a:schemeClr val="tx1"/>
                </a:solidFill>
              </a:rPr>
              <a:t>To bring international scholars and Researchers to RU, follow RU’s Policy on “Export Control Guidelines for Visiting Professors and Research Scholars </a:t>
            </a:r>
            <a:r>
              <a:rPr lang="en-US" sz="2000" dirty="0" smtClean="0"/>
              <a:t>(</a:t>
            </a:r>
            <a:r>
              <a:rPr lang="en-US" sz="2000" dirty="0" smtClean="0">
                <a:hlinkClick r:id="rId2"/>
              </a:rPr>
              <a:t>https</a:t>
            </a:r>
            <a:r>
              <a:rPr lang="en-US" sz="2000" dirty="0">
                <a:hlinkClick r:id="rId2"/>
              </a:rPr>
              <a:t>://</a:t>
            </a:r>
            <a:r>
              <a:rPr lang="en-US" sz="2000" dirty="0" smtClean="0">
                <a:hlinkClick r:id="rId2"/>
              </a:rPr>
              <a:t>confluence.rowan.edu/display/POLICY/Export+Control+Guidelines+for+Visiting+Professors+and+Research+Scholars</a:t>
            </a:r>
            <a:r>
              <a:rPr lang="en-US" sz="2000" dirty="0" smtClean="0"/>
              <a:t>)</a:t>
            </a:r>
          </a:p>
          <a:p>
            <a:pPr marL="457200" indent="-457200" algn="l">
              <a:buFont typeface="Wingdings" panose="05000000000000000000" pitchFamily="2" charset="2"/>
              <a:buChar char="q"/>
            </a:pPr>
            <a:r>
              <a:rPr lang="en-US" sz="2000" dirty="0" smtClean="0">
                <a:solidFill>
                  <a:schemeClr val="tx1"/>
                </a:solidFill>
              </a:rPr>
              <a:t>Visiting Scholar (VS) or Researcher (VR) must </a:t>
            </a:r>
            <a:r>
              <a:rPr lang="en-US" sz="2000" dirty="0">
                <a:solidFill>
                  <a:schemeClr val="tx1"/>
                </a:solidFill>
              </a:rPr>
              <a:t>submit </a:t>
            </a:r>
            <a:r>
              <a:rPr lang="en-US" sz="2000" dirty="0" smtClean="0">
                <a:solidFill>
                  <a:schemeClr val="tx1"/>
                </a:solidFill>
              </a:rPr>
              <a:t>“Visiting </a:t>
            </a:r>
            <a:r>
              <a:rPr lang="en-US" sz="2000" dirty="0">
                <a:solidFill>
                  <a:schemeClr val="tx1"/>
                </a:solidFill>
              </a:rPr>
              <a:t>Scholar/Researcher Information and Export Control </a:t>
            </a:r>
            <a:r>
              <a:rPr lang="en-US" sz="2000" dirty="0" smtClean="0">
                <a:solidFill>
                  <a:schemeClr val="tx1"/>
                </a:solidFill>
              </a:rPr>
              <a:t>Form” before arriving at RU</a:t>
            </a:r>
            <a:r>
              <a:rPr lang="en-US" sz="2000" dirty="0">
                <a:solidFill>
                  <a:schemeClr val="tx1"/>
                </a:solidFill>
              </a:rPr>
              <a:t>. </a:t>
            </a:r>
            <a:r>
              <a:rPr lang="en-US" sz="2000" dirty="0">
                <a:solidFill>
                  <a:schemeClr val="tx1"/>
                </a:solidFill>
                <a:hlinkClick r:id="rId3"/>
              </a:rPr>
              <a:t>https://</a:t>
            </a:r>
            <a:r>
              <a:rPr lang="en-US" sz="2000" dirty="0" smtClean="0">
                <a:solidFill>
                  <a:schemeClr val="tx1"/>
                </a:solidFill>
                <a:hlinkClick r:id="rId3"/>
              </a:rPr>
              <a:t>sites.rowan.edu/officeofresearch/compliance/exportcontrols/formschecklists/index.html</a:t>
            </a:r>
            <a:r>
              <a:rPr lang="en-US" sz="2000" dirty="0" smtClean="0">
                <a:solidFill>
                  <a:schemeClr val="tx1"/>
                </a:solidFill>
              </a:rPr>
              <a:t>. </a:t>
            </a:r>
          </a:p>
          <a:p>
            <a:pPr marL="457200" indent="-457200" algn="l">
              <a:buFont typeface="Wingdings" panose="05000000000000000000" pitchFamily="2" charset="2"/>
              <a:buChar char="q"/>
            </a:pPr>
            <a:r>
              <a:rPr lang="en-US" sz="2000" dirty="0" smtClean="0">
                <a:solidFill>
                  <a:schemeClr val="tx1"/>
                </a:solidFill>
              </a:rPr>
              <a:t>When VS/VR arrives at RU, must meet with ECO</a:t>
            </a:r>
          </a:p>
          <a:p>
            <a:pPr marL="457200" indent="-457200" algn="l">
              <a:buFont typeface="Wingdings" panose="05000000000000000000" pitchFamily="2" charset="2"/>
              <a:buChar char="q"/>
            </a:pPr>
            <a:r>
              <a:rPr lang="en-US" sz="2000" dirty="0" smtClean="0">
                <a:solidFill>
                  <a:schemeClr val="tx1"/>
                </a:solidFill>
              </a:rPr>
              <a:t>VS/VR and the Department Chair </a:t>
            </a:r>
            <a:r>
              <a:rPr lang="en-US" sz="2000" dirty="0">
                <a:solidFill>
                  <a:schemeClr val="tx1"/>
                </a:solidFill>
              </a:rPr>
              <a:t>will sign “EXPORT CONTROL ACKNOWLEGDGEMENT </a:t>
            </a:r>
            <a:r>
              <a:rPr lang="en-US" sz="2000" dirty="0" smtClean="0">
                <a:solidFill>
                  <a:schemeClr val="tx1"/>
                </a:solidFill>
              </a:rPr>
              <a:t>FOR </a:t>
            </a:r>
            <a:r>
              <a:rPr lang="en-US" sz="2000" dirty="0">
                <a:solidFill>
                  <a:schemeClr val="tx1"/>
                </a:solidFill>
              </a:rPr>
              <a:t>ALL FOREGIN NATIONALS VISITING ROWAN </a:t>
            </a:r>
            <a:r>
              <a:rPr lang="en-US" sz="2000" dirty="0" smtClean="0">
                <a:solidFill>
                  <a:schemeClr val="tx1"/>
                </a:solidFill>
              </a:rPr>
              <a:t>UNIVERSITY”. </a:t>
            </a:r>
            <a:endParaRPr lang="en-US" sz="2000" dirty="0">
              <a:solidFill>
                <a:schemeClr val="tx1"/>
              </a:solidFill>
            </a:endParaRPr>
          </a:p>
          <a:p>
            <a:pPr marL="457200" indent="-457200" algn="l">
              <a:buFont typeface="Wingdings" panose="05000000000000000000" pitchFamily="2" charset="2"/>
              <a:buChar char="q"/>
            </a:pPr>
            <a:endParaRPr lang="en-US" sz="2000" dirty="0">
              <a:solidFill>
                <a:schemeClr val="tx1"/>
              </a:solidFill>
            </a:endParaRPr>
          </a:p>
        </p:txBody>
      </p:sp>
    </p:spTree>
    <p:extLst>
      <p:ext uri="{BB962C8B-B14F-4D97-AF65-F5344CB8AC3E}">
        <p14:creationId xmlns:p14="http://schemas.microsoft.com/office/powerpoint/2010/main" val="242397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838200"/>
          </a:xfrm>
          <a:solidFill>
            <a:srgbClr val="FFC000"/>
          </a:solidFill>
        </p:spPr>
        <p:txBody>
          <a:bodyPr/>
          <a:lstStyle/>
          <a:p>
            <a:pPr algn="ctr"/>
            <a:r>
              <a:rPr lang="en-US" dirty="0" smtClean="0"/>
              <a:t>Intent of ECL</a:t>
            </a:r>
            <a:r>
              <a:rPr lang="en-US" dirty="0"/>
              <a:t/>
            </a:r>
            <a:br>
              <a:rPr lang="en-US" dirty="0"/>
            </a:br>
            <a:endParaRPr lang="en-US" dirty="0"/>
          </a:p>
        </p:txBody>
      </p:sp>
      <p:sp>
        <p:nvSpPr>
          <p:cNvPr id="3" name="Content Placeholder 2"/>
          <p:cNvSpPr>
            <a:spLocks noGrp="1"/>
          </p:cNvSpPr>
          <p:nvPr>
            <p:ph idx="1"/>
          </p:nvPr>
        </p:nvSpPr>
        <p:spPr>
          <a:xfrm>
            <a:off x="381000" y="1219200"/>
            <a:ext cx="8458200" cy="4724400"/>
          </a:xfrm>
        </p:spPr>
        <p:txBody>
          <a:bodyPr/>
          <a:lstStyle/>
          <a:p>
            <a:pPr>
              <a:buFont typeface="Wingdings" panose="05000000000000000000" pitchFamily="2" charset="2"/>
              <a:buChar char="q"/>
            </a:pPr>
            <a:r>
              <a:rPr lang="en-US" sz="2000" dirty="0" smtClean="0">
                <a:solidFill>
                  <a:schemeClr val="tx1"/>
                </a:solidFill>
              </a:rPr>
              <a:t>Restricts export </a:t>
            </a:r>
            <a:r>
              <a:rPr lang="en-US" sz="2000" dirty="0">
                <a:solidFill>
                  <a:schemeClr val="tx1"/>
                </a:solidFill>
              </a:rPr>
              <a:t>of sensitive equipment, software and technology </a:t>
            </a:r>
            <a:r>
              <a:rPr lang="en-US" sz="2000" dirty="0" smtClean="0">
                <a:solidFill>
                  <a:schemeClr val="tx1"/>
                </a:solidFill>
              </a:rPr>
              <a:t>- </a:t>
            </a:r>
            <a:r>
              <a:rPr lang="en-US" sz="2000" dirty="0">
                <a:solidFill>
                  <a:schemeClr val="tx1"/>
                </a:solidFill>
              </a:rPr>
              <a:t>to promote </a:t>
            </a:r>
            <a:r>
              <a:rPr lang="en-US" sz="2000" dirty="0" smtClean="0">
                <a:solidFill>
                  <a:schemeClr val="tx1"/>
                </a:solidFill>
              </a:rPr>
              <a:t>U.S. </a:t>
            </a:r>
            <a:r>
              <a:rPr lang="en-US" sz="2000" dirty="0">
                <a:solidFill>
                  <a:schemeClr val="tx1"/>
                </a:solidFill>
              </a:rPr>
              <a:t>national security interests and foreign policy objectives. </a:t>
            </a:r>
            <a:endParaRPr lang="en-US" sz="2000" dirty="0" smtClean="0">
              <a:solidFill>
                <a:schemeClr val="tx1"/>
              </a:solidFill>
            </a:endParaRPr>
          </a:p>
          <a:p>
            <a:pPr>
              <a:buFont typeface="Wingdings" panose="05000000000000000000" pitchFamily="2" charset="2"/>
              <a:buChar char="q"/>
            </a:pPr>
            <a:r>
              <a:rPr lang="en-US" sz="2000" dirty="0" smtClean="0">
                <a:solidFill>
                  <a:schemeClr val="tx1"/>
                </a:solidFill>
              </a:rPr>
              <a:t>Through ECL, U.S. govt. can effectively:</a:t>
            </a:r>
            <a:endParaRPr lang="en-US" sz="2000" dirty="0">
              <a:solidFill>
                <a:schemeClr val="tx1"/>
              </a:solidFill>
            </a:endParaRPr>
          </a:p>
          <a:p>
            <a:pPr marL="688975" indent="-344488">
              <a:buFont typeface="Wingdings" panose="05000000000000000000" pitchFamily="2" charset="2"/>
              <a:buChar char="q"/>
            </a:pPr>
            <a:r>
              <a:rPr lang="en-US" sz="1800" dirty="0" smtClean="0">
                <a:solidFill>
                  <a:schemeClr val="tx1"/>
                </a:solidFill>
              </a:rPr>
              <a:t>Advance national </a:t>
            </a:r>
            <a:r>
              <a:rPr lang="en-US" sz="1800" dirty="0">
                <a:solidFill>
                  <a:schemeClr val="tx1"/>
                </a:solidFill>
              </a:rPr>
              <a:t>security by limiting access to the most sensitive U.S. technology and </a:t>
            </a:r>
            <a:r>
              <a:rPr lang="en-US" sz="1800" dirty="0" smtClean="0">
                <a:solidFill>
                  <a:schemeClr val="tx1"/>
                </a:solidFill>
              </a:rPr>
              <a:t>weapons;</a:t>
            </a:r>
            <a:endParaRPr lang="en-US" sz="1800" dirty="0">
              <a:solidFill>
                <a:schemeClr val="tx1"/>
              </a:solidFill>
            </a:endParaRPr>
          </a:p>
          <a:p>
            <a:pPr marL="688975" indent="-344488">
              <a:buFont typeface="Wingdings" panose="05000000000000000000" pitchFamily="2" charset="2"/>
              <a:buChar char="q"/>
            </a:pPr>
            <a:r>
              <a:rPr lang="en-US" sz="1800" dirty="0">
                <a:solidFill>
                  <a:schemeClr val="tx1"/>
                </a:solidFill>
              </a:rPr>
              <a:t>Promote regional </a:t>
            </a:r>
            <a:r>
              <a:rPr lang="en-US" sz="1800" dirty="0" smtClean="0">
                <a:solidFill>
                  <a:schemeClr val="tx1"/>
                </a:solidFill>
              </a:rPr>
              <a:t>stability;</a:t>
            </a:r>
            <a:endParaRPr lang="en-US" sz="1800" dirty="0">
              <a:solidFill>
                <a:schemeClr val="tx1"/>
              </a:solidFill>
            </a:endParaRPr>
          </a:p>
          <a:p>
            <a:pPr marL="688975" indent="-344488">
              <a:buFont typeface="Wingdings" panose="05000000000000000000" pitchFamily="2" charset="2"/>
              <a:buChar char="q"/>
            </a:pPr>
            <a:r>
              <a:rPr lang="en-US" sz="1800" dirty="0">
                <a:solidFill>
                  <a:schemeClr val="tx1"/>
                </a:solidFill>
              </a:rPr>
              <a:t>Take into account human rights </a:t>
            </a:r>
            <a:r>
              <a:rPr lang="en-US" sz="1800" dirty="0" smtClean="0">
                <a:solidFill>
                  <a:schemeClr val="tx1"/>
                </a:solidFill>
              </a:rPr>
              <a:t>considerations;</a:t>
            </a:r>
          </a:p>
          <a:p>
            <a:pPr marL="688975" indent="-344488">
              <a:buFont typeface="Wingdings" panose="05000000000000000000" pitchFamily="2" charset="2"/>
              <a:buChar char="q"/>
            </a:pPr>
            <a:r>
              <a:rPr lang="en-US" sz="1800" dirty="0" smtClean="0">
                <a:solidFill>
                  <a:schemeClr val="tx1"/>
                </a:solidFill>
              </a:rPr>
              <a:t>Prevent terrorism;</a:t>
            </a:r>
            <a:endParaRPr lang="en-US" sz="1800" dirty="0">
              <a:solidFill>
                <a:schemeClr val="tx1"/>
              </a:solidFill>
            </a:endParaRPr>
          </a:p>
          <a:p>
            <a:pPr marL="688975" indent="-344488">
              <a:buFont typeface="Wingdings" panose="05000000000000000000" pitchFamily="2" charset="2"/>
              <a:buChar char="q"/>
            </a:pPr>
            <a:r>
              <a:rPr lang="en-US" sz="1800" dirty="0">
                <a:solidFill>
                  <a:schemeClr val="tx1"/>
                </a:solidFill>
              </a:rPr>
              <a:t>Prevent proliferation of weapons and technologies, including of weapons of mass destruction, to problem end-users and supporters of international </a:t>
            </a:r>
            <a:r>
              <a:rPr lang="en-US" sz="1800" dirty="0" smtClean="0">
                <a:solidFill>
                  <a:schemeClr val="tx1"/>
                </a:solidFill>
              </a:rPr>
              <a:t>terrorism and </a:t>
            </a:r>
            <a:endParaRPr lang="en-US" sz="1800" dirty="0">
              <a:solidFill>
                <a:schemeClr val="tx1"/>
              </a:solidFill>
            </a:endParaRPr>
          </a:p>
          <a:p>
            <a:pPr marL="688975" indent="-344488">
              <a:buFont typeface="Wingdings" panose="05000000000000000000" pitchFamily="2" charset="2"/>
              <a:buChar char="q"/>
            </a:pPr>
            <a:r>
              <a:rPr lang="en-US" sz="1800" dirty="0">
                <a:solidFill>
                  <a:schemeClr val="tx1"/>
                </a:solidFill>
              </a:rPr>
              <a:t>Comply with international commitments, i.e. nonproliferation regimes and UN Security Council sanctions and UNSC resolution </a:t>
            </a:r>
            <a:r>
              <a:rPr lang="en-US" sz="1800" dirty="0" smtClean="0">
                <a:solidFill>
                  <a:schemeClr val="tx1"/>
                </a:solidFill>
              </a:rPr>
              <a:t>1540.</a:t>
            </a:r>
          </a:p>
          <a:p>
            <a:pPr marL="0" indent="0">
              <a:buNone/>
            </a:pPr>
            <a:endParaRPr lang="en-US" sz="1800" dirty="0"/>
          </a:p>
          <a:p>
            <a:endParaRPr lang="en-US" dirty="0"/>
          </a:p>
        </p:txBody>
      </p:sp>
    </p:spTree>
    <p:extLst>
      <p:ext uri="{BB962C8B-B14F-4D97-AF65-F5344CB8AC3E}">
        <p14:creationId xmlns:p14="http://schemas.microsoft.com/office/powerpoint/2010/main" val="2193076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142999"/>
          </a:xfrm>
          <a:solidFill>
            <a:srgbClr val="FFC000"/>
          </a:solidFill>
        </p:spPr>
        <p:txBody>
          <a:bodyPr/>
          <a:lstStyle/>
          <a:p>
            <a:pPr algn="ctr"/>
            <a:r>
              <a:rPr lang="en-US" dirty="0" smtClean="0">
                <a:latin typeface="+mn-lt"/>
              </a:rPr>
              <a:t>Restricted Party Screening (RPS)</a:t>
            </a:r>
            <a:endParaRPr lang="en-US" dirty="0">
              <a:latin typeface="+mn-lt"/>
            </a:endParaRPr>
          </a:p>
        </p:txBody>
      </p:sp>
      <p:sp>
        <p:nvSpPr>
          <p:cNvPr id="3" name="Subtitle 2"/>
          <p:cNvSpPr>
            <a:spLocks noGrp="1"/>
          </p:cNvSpPr>
          <p:nvPr>
            <p:ph type="subTitle" idx="1"/>
          </p:nvPr>
        </p:nvSpPr>
        <p:spPr>
          <a:xfrm>
            <a:off x="381000" y="1371600"/>
            <a:ext cx="8305800" cy="4648200"/>
          </a:xfrm>
        </p:spPr>
        <p:txBody>
          <a:bodyPr/>
          <a:lstStyle/>
          <a:p>
            <a:pPr marL="457200" indent="-457200" algn="l">
              <a:buFont typeface="Wingdings" panose="05000000000000000000" pitchFamily="2" charset="2"/>
              <a:buChar char="q"/>
            </a:pPr>
            <a:r>
              <a:rPr lang="en-US" sz="2400" dirty="0" smtClean="0">
                <a:solidFill>
                  <a:schemeClr val="tx1"/>
                </a:solidFill>
              </a:rPr>
              <a:t>To comply with ECL, RU reserves the rights to conduct RPS (also called denied party list) to confirm, document</a:t>
            </a:r>
            <a:r>
              <a:rPr lang="en-US" sz="2400" dirty="0">
                <a:solidFill>
                  <a:schemeClr val="tx1"/>
                </a:solidFill>
              </a:rPr>
              <a:t> </a:t>
            </a:r>
            <a:r>
              <a:rPr lang="en-US" sz="2400" dirty="0" smtClean="0">
                <a:solidFill>
                  <a:schemeClr val="tx1"/>
                </a:solidFill>
              </a:rPr>
              <a:t>and ensure that the person or entity with whom RU faculty, staff and graduate students interacting or shipping materials is not in the restricted party list. This includes:</a:t>
            </a:r>
          </a:p>
          <a:p>
            <a:pPr marL="914400" lvl="1" indent="-457200" algn="l">
              <a:buFont typeface="Wingdings" panose="05000000000000000000" pitchFamily="2" charset="2"/>
              <a:buChar char="q"/>
            </a:pPr>
            <a:r>
              <a:rPr lang="en-US" sz="2000" dirty="0" smtClean="0">
                <a:solidFill>
                  <a:schemeClr val="tx1"/>
                </a:solidFill>
              </a:rPr>
              <a:t>VS/VR, Foreign nationals, and their national organization and</a:t>
            </a:r>
          </a:p>
          <a:p>
            <a:pPr marL="914400" lvl="1" indent="-457200" algn="l">
              <a:buFont typeface="Wingdings" panose="05000000000000000000" pitchFamily="2" charset="2"/>
              <a:buChar char="q"/>
            </a:pPr>
            <a:r>
              <a:rPr lang="en-US" sz="2000" dirty="0" smtClean="0">
                <a:solidFill>
                  <a:schemeClr val="tx1"/>
                </a:solidFill>
              </a:rPr>
              <a:t>Recipient of any item, service, information and commodity who is a non-U.S. person, foreign national or a foreign country and end-user. </a:t>
            </a:r>
          </a:p>
          <a:p>
            <a:pPr marL="914400" lvl="1" indent="-457200" algn="l">
              <a:buFont typeface="Wingdings" panose="05000000000000000000" pitchFamily="2" charset="2"/>
              <a:buChar char="q"/>
            </a:pPr>
            <a:r>
              <a:rPr lang="en-US" sz="2000" dirty="0" smtClean="0">
                <a:solidFill>
                  <a:schemeClr val="tx1"/>
                </a:solidFill>
              </a:rPr>
              <a:t>Ensuring that information, items and software do not end in the hands of any individual or company or entity on the RPS. </a:t>
            </a:r>
            <a:endParaRPr lang="en-US" sz="2000" dirty="0">
              <a:solidFill>
                <a:schemeClr val="tx1"/>
              </a:solidFill>
            </a:endParaRPr>
          </a:p>
        </p:txBody>
      </p:sp>
    </p:spTree>
    <p:extLst>
      <p:ext uri="{BB962C8B-B14F-4D97-AF65-F5344CB8AC3E}">
        <p14:creationId xmlns:p14="http://schemas.microsoft.com/office/powerpoint/2010/main" val="2669804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pPr algn="ctr"/>
            <a:r>
              <a:rPr lang="en-US" dirty="0" smtClean="0"/>
              <a:t>Technology Control Plan (TCP)</a:t>
            </a:r>
            <a:endParaRPr lang="en-US" dirty="0"/>
          </a:p>
        </p:txBody>
      </p:sp>
      <p:sp>
        <p:nvSpPr>
          <p:cNvPr id="3" name="Content Placeholder 2"/>
          <p:cNvSpPr>
            <a:spLocks noGrp="1"/>
          </p:cNvSpPr>
          <p:nvPr>
            <p:ph idx="1"/>
          </p:nvPr>
        </p:nvSpPr>
        <p:spPr>
          <a:xfrm>
            <a:off x="304800" y="1066800"/>
            <a:ext cx="8534400" cy="4876800"/>
          </a:xfrm>
        </p:spPr>
        <p:txBody>
          <a:bodyPr/>
          <a:lstStyle/>
          <a:p>
            <a:pPr marL="463550" indent="-463550">
              <a:buFont typeface="Wingdings" panose="05000000000000000000" pitchFamily="2" charset="2"/>
              <a:buChar char="q"/>
            </a:pPr>
            <a:r>
              <a:rPr lang="en-US" sz="1800" dirty="0">
                <a:solidFill>
                  <a:schemeClr val="tx1"/>
                </a:solidFill>
              </a:rPr>
              <a:t>A TCP is a document that formalizes the procedures that </a:t>
            </a:r>
            <a:r>
              <a:rPr lang="en-US" sz="1800" dirty="0" smtClean="0">
                <a:solidFill>
                  <a:schemeClr val="tx1"/>
                </a:solidFill>
              </a:rPr>
              <a:t>RU will </a:t>
            </a:r>
            <a:r>
              <a:rPr lang="en-US" sz="1800" dirty="0">
                <a:solidFill>
                  <a:schemeClr val="tx1"/>
                </a:solidFill>
              </a:rPr>
              <a:t>use to control access to and release of export controlled items, information, materials, etc. in accordance with </a:t>
            </a:r>
            <a:r>
              <a:rPr lang="en-US" sz="1800" dirty="0" smtClean="0">
                <a:solidFill>
                  <a:schemeClr val="tx1"/>
                </a:solidFill>
              </a:rPr>
              <a:t>ECL.  </a:t>
            </a:r>
          </a:p>
          <a:p>
            <a:pPr marL="463550" indent="-463550">
              <a:buFont typeface="Wingdings" panose="05000000000000000000" pitchFamily="2" charset="2"/>
              <a:buChar char="q"/>
            </a:pPr>
            <a:r>
              <a:rPr lang="en-US" sz="1800" dirty="0" smtClean="0">
                <a:solidFill>
                  <a:schemeClr val="tx1"/>
                </a:solidFill>
              </a:rPr>
              <a:t>It is a </a:t>
            </a:r>
            <a:r>
              <a:rPr lang="en-US" sz="1800" dirty="0">
                <a:solidFill>
                  <a:schemeClr val="tx1"/>
                </a:solidFill>
              </a:rPr>
              <a:t>mechanism for documenting that research personnel are aware of their compliance responsibilities</a:t>
            </a:r>
            <a:r>
              <a:rPr lang="en-US" sz="1800" dirty="0" smtClean="0">
                <a:solidFill>
                  <a:schemeClr val="tx1"/>
                </a:solidFill>
              </a:rPr>
              <a:t>.</a:t>
            </a:r>
          </a:p>
          <a:p>
            <a:pPr marL="463550" indent="-463550">
              <a:buFont typeface="Wingdings" panose="05000000000000000000" pitchFamily="2" charset="2"/>
              <a:buChar char="q"/>
            </a:pPr>
            <a:r>
              <a:rPr lang="en-US" sz="1800" dirty="0" smtClean="0">
                <a:solidFill>
                  <a:schemeClr val="tx1"/>
                </a:solidFill>
              </a:rPr>
              <a:t>A TCP is used when:</a:t>
            </a:r>
          </a:p>
          <a:p>
            <a:pPr marL="914400" lvl="1" indent="-514350">
              <a:buFont typeface="Wingdings" panose="05000000000000000000" pitchFamily="2" charset="2"/>
              <a:buChar char="q"/>
            </a:pPr>
            <a:r>
              <a:rPr lang="en-US" sz="1200" dirty="0" smtClean="0">
                <a:solidFill>
                  <a:schemeClr val="tx1"/>
                </a:solidFill>
              </a:rPr>
              <a:t>A </a:t>
            </a:r>
            <a:r>
              <a:rPr lang="en-US" sz="1200" dirty="0">
                <a:solidFill>
                  <a:schemeClr val="tx1"/>
                </a:solidFill>
              </a:rPr>
              <a:t>project or activity involves the receipt of Sensitive Unclassified Information (SUI) from an outside party or sponsor under a nondisclosure agreement or sponsored research </a:t>
            </a:r>
            <a:r>
              <a:rPr lang="en-US" sz="1200" dirty="0" smtClean="0">
                <a:solidFill>
                  <a:schemeClr val="tx1"/>
                </a:solidFill>
              </a:rPr>
              <a:t>agreement.</a:t>
            </a:r>
            <a:endParaRPr lang="en-US" sz="1200" dirty="0">
              <a:solidFill>
                <a:schemeClr val="tx1"/>
              </a:solidFill>
            </a:endParaRPr>
          </a:p>
          <a:p>
            <a:pPr marL="914400" lvl="1" indent="-514350">
              <a:buFont typeface="Wingdings" panose="05000000000000000000" pitchFamily="2" charset="2"/>
              <a:buChar char="q"/>
            </a:pPr>
            <a:r>
              <a:rPr lang="en-US" sz="1200" dirty="0" smtClean="0">
                <a:solidFill>
                  <a:schemeClr val="tx1"/>
                </a:solidFill>
              </a:rPr>
              <a:t>Projects </a:t>
            </a:r>
            <a:r>
              <a:rPr lang="en-US" sz="1200" dirty="0">
                <a:solidFill>
                  <a:schemeClr val="tx1"/>
                </a:solidFill>
              </a:rPr>
              <a:t>or activities are not considered Fundamental Research; or</a:t>
            </a:r>
          </a:p>
          <a:p>
            <a:pPr marL="914400" lvl="1" indent="-514350">
              <a:buFont typeface="Wingdings" panose="05000000000000000000" pitchFamily="2" charset="2"/>
              <a:buChar char="q"/>
            </a:pPr>
            <a:r>
              <a:rPr lang="en-US" sz="1200" dirty="0" smtClean="0">
                <a:solidFill>
                  <a:schemeClr val="tx1"/>
                </a:solidFill>
              </a:rPr>
              <a:t>Projects </a:t>
            </a:r>
            <a:r>
              <a:rPr lang="en-US" sz="1200" dirty="0">
                <a:solidFill>
                  <a:schemeClr val="tx1"/>
                </a:solidFill>
              </a:rPr>
              <a:t>or activities involve technology and software associated with export-controlled equipment</a:t>
            </a:r>
            <a:r>
              <a:rPr lang="en-US" sz="1200" dirty="0" smtClean="0">
                <a:solidFill>
                  <a:schemeClr val="tx1"/>
                </a:solidFill>
              </a:rPr>
              <a:t>.</a:t>
            </a:r>
          </a:p>
          <a:p>
            <a:pPr marL="463550" lvl="1" indent="-463550">
              <a:buFont typeface="Wingdings" panose="05000000000000000000" pitchFamily="2" charset="2"/>
              <a:buChar char="q"/>
            </a:pPr>
            <a:r>
              <a:rPr lang="en-US" sz="1800" dirty="0" smtClean="0">
                <a:solidFill>
                  <a:schemeClr val="tx1"/>
                </a:solidFill>
              </a:rPr>
              <a:t>Elements of TCP</a:t>
            </a:r>
          </a:p>
          <a:p>
            <a:pPr marL="863600" lvl="2" indent="-463550">
              <a:buFont typeface="Wingdings" panose="05000000000000000000" pitchFamily="2" charset="2"/>
              <a:buChar char="q"/>
            </a:pPr>
            <a:r>
              <a:rPr lang="en-US" sz="1200" dirty="0" smtClean="0">
                <a:solidFill>
                  <a:schemeClr val="tx1"/>
                </a:solidFill>
              </a:rPr>
              <a:t>A </a:t>
            </a:r>
            <a:r>
              <a:rPr lang="en-US" sz="1200" dirty="0">
                <a:solidFill>
                  <a:schemeClr val="tx1"/>
                </a:solidFill>
              </a:rPr>
              <a:t>statement of institutional commitment to complying with applicable regulations;</a:t>
            </a:r>
          </a:p>
          <a:p>
            <a:pPr marL="863600" lvl="2" indent="-463550">
              <a:buFont typeface="Wingdings" panose="05000000000000000000" pitchFamily="2" charset="2"/>
              <a:buChar char="q"/>
            </a:pPr>
            <a:r>
              <a:rPr lang="en-US" sz="1200" dirty="0" smtClean="0">
                <a:solidFill>
                  <a:schemeClr val="tx1"/>
                </a:solidFill>
              </a:rPr>
              <a:t>Commodity </a:t>
            </a:r>
            <a:r>
              <a:rPr lang="en-US" sz="1200" dirty="0">
                <a:solidFill>
                  <a:schemeClr val="tx1"/>
                </a:solidFill>
              </a:rPr>
              <a:t>Jurisdiction (which agency has authority) and classification (what type of item/information is involved);</a:t>
            </a:r>
          </a:p>
          <a:p>
            <a:pPr marL="863600" lvl="2" indent="-463550">
              <a:buFont typeface="Wingdings" panose="05000000000000000000" pitchFamily="2" charset="2"/>
              <a:buChar char="q"/>
            </a:pPr>
            <a:r>
              <a:rPr lang="en-US" sz="1200" dirty="0" smtClean="0">
                <a:solidFill>
                  <a:schemeClr val="tx1"/>
                </a:solidFill>
              </a:rPr>
              <a:t>A </a:t>
            </a:r>
            <a:r>
              <a:rPr lang="en-US" sz="1200" dirty="0">
                <a:solidFill>
                  <a:schemeClr val="tx1"/>
                </a:solidFill>
              </a:rPr>
              <a:t>description of physical security measures;</a:t>
            </a:r>
          </a:p>
          <a:p>
            <a:pPr marL="863600" lvl="2" indent="-463550">
              <a:buFont typeface="Wingdings" panose="05000000000000000000" pitchFamily="2" charset="2"/>
              <a:buChar char="q"/>
            </a:pPr>
            <a:r>
              <a:rPr lang="en-US" sz="1200" dirty="0" smtClean="0">
                <a:solidFill>
                  <a:schemeClr val="tx1"/>
                </a:solidFill>
              </a:rPr>
              <a:t>A </a:t>
            </a:r>
            <a:r>
              <a:rPr lang="en-US" sz="1200" dirty="0">
                <a:solidFill>
                  <a:schemeClr val="tx1"/>
                </a:solidFill>
              </a:rPr>
              <a:t>description of information security measures;</a:t>
            </a:r>
          </a:p>
          <a:p>
            <a:pPr marL="863600" lvl="2" indent="-463550">
              <a:buFont typeface="Wingdings" panose="05000000000000000000" pitchFamily="2" charset="2"/>
              <a:buChar char="q"/>
            </a:pPr>
            <a:r>
              <a:rPr lang="en-US" sz="1200" dirty="0" smtClean="0">
                <a:solidFill>
                  <a:schemeClr val="tx1"/>
                </a:solidFill>
              </a:rPr>
              <a:t>Personnel </a:t>
            </a:r>
            <a:r>
              <a:rPr lang="en-US" sz="1200" dirty="0">
                <a:solidFill>
                  <a:schemeClr val="tx1"/>
                </a:solidFill>
              </a:rPr>
              <a:t>requirements; and</a:t>
            </a:r>
          </a:p>
          <a:p>
            <a:pPr marL="863600" lvl="2" indent="-463550">
              <a:buFont typeface="Wingdings" panose="05000000000000000000" pitchFamily="2" charset="2"/>
              <a:buChar char="q"/>
            </a:pPr>
            <a:r>
              <a:rPr lang="en-US" sz="1200" dirty="0" smtClean="0">
                <a:solidFill>
                  <a:schemeClr val="tx1"/>
                </a:solidFill>
              </a:rPr>
              <a:t>Administrative </a:t>
            </a:r>
            <a:r>
              <a:rPr lang="en-US" sz="1200" dirty="0">
                <a:solidFill>
                  <a:schemeClr val="tx1"/>
                </a:solidFill>
              </a:rPr>
              <a:t>elements (i.e., inspections, training, recordkeeping, etc.)</a:t>
            </a:r>
          </a:p>
          <a:p>
            <a:pPr marL="863600" lvl="2" indent="-463550">
              <a:buFont typeface="Wingdings" panose="05000000000000000000" pitchFamily="2" charset="2"/>
              <a:buChar char="q"/>
            </a:pPr>
            <a:endParaRPr lang="en-US" sz="1400" dirty="0" smtClean="0">
              <a:solidFill>
                <a:schemeClr val="tx1"/>
              </a:solidFill>
            </a:endParaRPr>
          </a:p>
          <a:p>
            <a:pPr marL="1314450" lvl="2" indent="-514350">
              <a:buFont typeface="Wingdings" panose="05000000000000000000" pitchFamily="2" charset="2"/>
              <a:buChar char="q"/>
            </a:pPr>
            <a:endParaRPr lang="en-US" sz="1400" dirty="0">
              <a:solidFill>
                <a:schemeClr val="tx1"/>
              </a:solidFill>
            </a:endParaRPr>
          </a:p>
          <a:p>
            <a:pPr marL="863600" lvl="1" indent="-463550">
              <a:buFont typeface="Wingdings" panose="05000000000000000000" pitchFamily="2" charset="2"/>
              <a:buChar char="q"/>
            </a:pPr>
            <a:endParaRPr lang="en-US" sz="2000" dirty="0">
              <a:solidFill>
                <a:schemeClr val="tx1"/>
              </a:solidFill>
            </a:endParaRPr>
          </a:p>
        </p:txBody>
      </p:sp>
    </p:spTree>
    <p:extLst>
      <p:ext uri="{BB962C8B-B14F-4D97-AF65-F5344CB8AC3E}">
        <p14:creationId xmlns:p14="http://schemas.microsoft.com/office/powerpoint/2010/main" val="312114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060" y="0"/>
            <a:ext cx="8534400" cy="1066800"/>
          </a:xfrm>
          <a:solidFill>
            <a:srgbClr val="FFC000"/>
          </a:solidFill>
        </p:spPr>
        <p:txBody>
          <a:bodyPr/>
          <a:lstStyle/>
          <a:p>
            <a:pPr algn="ctr"/>
            <a:r>
              <a:rPr lang="en-US" dirty="0" smtClean="0"/>
              <a:t>Technology Commercialization  </a:t>
            </a:r>
            <a:br>
              <a:rPr lang="en-US" dirty="0" smtClean="0"/>
            </a:br>
            <a:r>
              <a:rPr lang="en-US" dirty="0" smtClean="0"/>
              <a:t>ECL Concerns</a:t>
            </a:r>
            <a:endParaRPr lang="en-US" dirty="0"/>
          </a:p>
        </p:txBody>
      </p:sp>
      <p:sp>
        <p:nvSpPr>
          <p:cNvPr id="3" name="Content Placeholder 2"/>
          <p:cNvSpPr>
            <a:spLocks noGrp="1"/>
          </p:cNvSpPr>
          <p:nvPr>
            <p:ph idx="1"/>
          </p:nvPr>
        </p:nvSpPr>
        <p:spPr>
          <a:xfrm>
            <a:off x="457200" y="1371600"/>
            <a:ext cx="7543800" cy="4495800"/>
          </a:xfrm>
        </p:spPr>
        <p:txBody>
          <a:bodyPr/>
          <a:lstStyle/>
          <a:p>
            <a:pPr>
              <a:buFont typeface="Wingdings" panose="05000000000000000000" pitchFamily="2" charset="2"/>
              <a:buChar char="q"/>
            </a:pPr>
            <a:r>
              <a:rPr lang="en-US" sz="2200" dirty="0" smtClean="0">
                <a:solidFill>
                  <a:schemeClr val="tx1"/>
                </a:solidFill>
              </a:rPr>
              <a:t>FRE no publication restrictions</a:t>
            </a:r>
          </a:p>
          <a:p>
            <a:pPr>
              <a:buFont typeface="Wingdings" panose="05000000000000000000" pitchFamily="2" charset="2"/>
              <a:buChar char="q"/>
            </a:pPr>
            <a:r>
              <a:rPr lang="en-US" sz="2200" dirty="0" smtClean="0">
                <a:solidFill>
                  <a:schemeClr val="tx1"/>
                </a:solidFill>
              </a:rPr>
              <a:t>Technology may already has been published, outside the scope of publication.</a:t>
            </a:r>
          </a:p>
          <a:p>
            <a:pPr>
              <a:buFont typeface="Wingdings" panose="05000000000000000000" pitchFamily="2" charset="2"/>
              <a:buChar char="q"/>
            </a:pPr>
            <a:r>
              <a:rPr lang="en-US" sz="2200" dirty="0" smtClean="0">
                <a:solidFill>
                  <a:schemeClr val="tx1"/>
                </a:solidFill>
              </a:rPr>
              <a:t>Publication of patent application– General guidance – do not publish (35 U.S.C 122(b). Reason: Publication may motivate </a:t>
            </a:r>
            <a:r>
              <a:rPr lang="en-US" sz="2200" dirty="0">
                <a:solidFill>
                  <a:schemeClr val="tx1"/>
                </a:solidFill>
              </a:rPr>
              <a:t>potential competitors to accelerate their development of a competing technology and adversely affect a go-to market strategy for the IP-based technology</a:t>
            </a:r>
            <a:r>
              <a:rPr lang="en-US" sz="2200" dirty="0" smtClean="0">
                <a:solidFill>
                  <a:schemeClr val="tx1"/>
                </a:solidFill>
              </a:rPr>
              <a:t>.</a:t>
            </a:r>
          </a:p>
          <a:p>
            <a:pPr marL="0" indent="0">
              <a:buNone/>
            </a:pPr>
            <a:endParaRPr lang="en-US" sz="2000" dirty="0" smtClean="0">
              <a:solidFill>
                <a:schemeClr val="tx1"/>
              </a:solidFill>
            </a:endParaRP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811483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143000"/>
          </a:xfrm>
          <a:solidFill>
            <a:srgbClr val="FFC000"/>
          </a:solidFill>
        </p:spPr>
        <p:txBody>
          <a:bodyPr/>
          <a:lstStyle/>
          <a:p>
            <a:pPr algn="ctr"/>
            <a:r>
              <a:rPr lang="en-US" dirty="0" smtClean="0">
                <a:solidFill>
                  <a:schemeClr val="tx1"/>
                </a:solidFill>
              </a:rPr>
              <a:t>How to Respond to Cayuse Export Control Question</a:t>
            </a:r>
            <a:endParaRPr lang="en-US" dirty="0">
              <a:solidFill>
                <a:schemeClr val="tx1"/>
              </a:solidFill>
            </a:endParaRPr>
          </a:p>
        </p:txBody>
      </p:sp>
      <p:sp>
        <p:nvSpPr>
          <p:cNvPr id="3" name="Content Placeholder 2"/>
          <p:cNvSpPr>
            <a:spLocks noGrp="1"/>
          </p:cNvSpPr>
          <p:nvPr>
            <p:ph idx="1"/>
          </p:nvPr>
        </p:nvSpPr>
        <p:spPr>
          <a:xfrm>
            <a:off x="339436" y="1600200"/>
            <a:ext cx="8347364" cy="4495800"/>
          </a:xfrm>
        </p:spPr>
        <p:txBody>
          <a:bodyPr/>
          <a:lstStyle/>
          <a:p>
            <a:pPr>
              <a:buFont typeface="Wingdings" panose="05000000000000000000" pitchFamily="2" charset="2"/>
              <a:buChar char="q"/>
            </a:pPr>
            <a:r>
              <a:rPr lang="en-US" sz="2000" b="1" dirty="0" smtClean="0">
                <a:solidFill>
                  <a:schemeClr val="tx1"/>
                </a:solidFill>
              </a:rPr>
              <a:t>Check “Yes” if answer to any of the questions in the following checklist</a:t>
            </a:r>
            <a:r>
              <a:rPr lang="en-US" sz="2000" b="1" dirty="0">
                <a:solidFill>
                  <a:schemeClr val="tx1"/>
                </a:solidFill>
              </a:rPr>
              <a:t>: </a:t>
            </a:r>
            <a:r>
              <a:rPr lang="en-US" sz="2000" b="1" dirty="0">
                <a:solidFill>
                  <a:schemeClr val="tx1"/>
                </a:solidFill>
                <a:hlinkClick r:id="rId2"/>
              </a:rPr>
              <a:t>https://</a:t>
            </a:r>
            <a:r>
              <a:rPr lang="en-US" sz="2000" b="1" dirty="0" smtClean="0">
                <a:solidFill>
                  <a:schemeClr val="tx1"/>
                </a:solidFill>
                <a:hlinkClick r:id="rId2"/>
              </a:rPr>
              <a:t>www.slideserve.com/hedy/export-compliance</a:t>
            </a:r>
            <a:r>
              <a:rPr lang="en-US" sz="2000" b="1" dirty="0" smtClean="0">
                <a:solidFill>
                  <a:schemeClr val="tx1"/>
                </a:solidFill>
              </a:rPr>
              <a:t>.  </a:t>
            </a:r>
            <a:endParaRPr lang="en-US" sz="2000" b="1" dirty="0">
              <a:solidFill>
                <a:schemeClr val="tx1"/>
              </a:solidFill>
            </a:endParaRPr>
          </a:p>
          <a:p>
            <a:pPr>
              <a:buFont typeface="Wingdings" panose="05000000000000000000" pitchFamily="2" charset="2"/>
              <a:buChar char="q"/>
            </a:pPr>
            <a:r>
              <a:rPr lang="en-US" sz="2000" dirty="0" smtClean="0">
                <a:solidFill>
                  <a:schemeClr val="tx1"/>
                </a:solidFill>
              </a:rPr>
              <a:t>This list includes when research involves the following:</a:t>
            </a:r>
          </a:p>
          <a:p>
            <a:pPr lvl="1">
              <a:buFont typeface="Wingdings" panose="05000000000000000000" pitchFamily="2" charset="2"/>
              <a:buChar char="q"/>
            </a:pPr>
            <a:r>
              <a:rPr lang="en-US" sz="1400" dirty="0" smtClean="0">
                <a:solidFill>
                  <a:schemeClr val="tx1"/>
                </a:solidFill>
              </a:rPr>
              <a:t>Restricted science</a:t>
            </a:r>
          </a:p>
          <a:p>
            <a:pPr lvl="1">
              <a:buFont typeface="Wingdings" panose="05000000000000000000" pitchFamily="2" charset="2"/>
              <a:buChar char="q"/>
            </a:pPr>
            <a:r>
              <a:rPr lang="en-US" sz="1400" dirty="0" smtClean="0">
                <a:solidFill>
                  <a:schemeClr val="tx1"/>
                </a:solidFill>
              </a:rPr>
              <a:t>Use of defense articles (services, missiles biological weapons, nuclear technology, biohazardous select agents, high performance computing and encryption technology)</a:t>
            </a:r>
          </a:p>
          <a:p>
            <a:pPr lvl="1">
              <a:buFont typeface="Wingdings" panose="05000000000000000000" pitchFamily="2" charset="2"/>
              <a:buChar char="q"/>
            </a:pPr>
            <a:r>
              <a:rPr lang="en-US" sz="1400" dirty="0" smtClean="0">
                <a:solidFill>
                  <a:schemeClr val="tx1"/>
                </a:solidFill>
              </a:rPr>
              <a:t>Controlled items and technology</a:t>
            </a:r>
          </a:p>
          <a:p>
            <a:pPr lvl="1">
              <a:buFont typeface="Wingdings" panose="05000000000000000000" pitchFamily="2" charset="2"/>
              <a:buChar char="q"/>
            </a:pPr>
            <a:r>
              <a:rPr lang="en-US" sz="1400" dirty="0" smtClean="0">
                <a:solidFill>
                  <a:schemeClr val="tx1"/>
                </a:solidFill>
              </a:rPr>
              <a:t>Transfer or shipping information, materials, equipment or providing financial support</a:t>
            </a:r>
          </a:p>
          <a:p>
            <a:pPr lvl="1">
              <a:buFont typeface="Wingdings" panose="05000000000000000000" pitchFamily="2" charset="2"/>
              <a:buChar char="q"/>
            </a:pPr>
            <a:r>
              <a:rPr lang="en-US" sz="1400" dirty="0" smtClean="0">
                <a:solidFill>
                  <a:schemeClr val="tx1"/>
                </a:solidFill>
              </a:rPr>
              <a:t>Research conducted outside U.S., field work </a:t>
            </a:r>
          </a:p>
          <a:p>
            <a:pPr lvl="1">
              <a:buFont typeface="Wingdings" panose="05000000000000000000" pitchFamily="2" charset="2"/>
              <a:buChar char="q"/>
            </a:pPr>
            <a:r>
              <a:rPr lang="en-US" sz="1400" dirty="0" smtClean="0">
                <a:solidFill>
                  <a:schemeClr val="tx1"/>
                </a:solidFill>
              </a:rPr>
              <a:t>International travel to attend international conferences </a:t>
            </a:r>
          </a:p>
          <a:p>
            <a:pPr lvl="1">
              <a:buFont typeface="Wingdings" panose="05000000000000000000" pitchFamily="2" charset="2"/>
              <a:buChar char="q"/>
            </a:pPr>
            <a:r>
              <a:rPr lang="en-US" sz="1400" dirty="0" smtClean="0">
                <a:solidFill>
                  <a:schemeClr val="tx1"/>
                </a:solidFill>
              </a:rPr>
              <a:t>Outside U.S. research collaborations, foreign research scholars and scientists (VS/VR), graduate students, post-doctoral fellows</a:t>
            </a:r>
            <a:r>
              <a:rPr lang="en-US" sz="1400" b="1" dirty="0" smtClean="0">
                <a:solidFill>
                  <a:srgbClr val="002060"/>
                </a:solidFill>
              </a:rPr>
              <a:t>*</a:t>
            </a:r>
          </a:p>
          <a:p>
            <a:pPr marL="457200" lvl="1" indent="0">
              <a:buNone/>
            </a:pPr>
            <a:r>
              <a:rPr lang="en-US" sz="1200" b="1" dirty="0" smtClean="0">
                <a:solidFill>
                  <a:srgbClr val="002060"/>
                </a:solidFill>
              </a:rPr>
              <a:t>*If a research project is still in the proposal state and if the status of proposed graduate students, post-doctoral fellows or VS/VR is NOT known, do not check “Yes” until the hiring process has started. </a:t>
            </a:r>
          </a:p>
        </p:txBody>
      </p:sp>
    </p:spTree>
    <p:extLst>
      <p:ext uri="{BB962C8B-B14F-4D97-AF65-F5344CB8AC3E}">
        <p14:creationId xmlns:p14="http://schemas.microsoft.com/office/powerpoint/2010/main" val="1417911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a:bodyPr>
          <a:lstStyle/>
          <a:p>
            <a:pPr algn="ctr"/>
            <a:r>
              <a:rPr lang="en-US" sz="3200" dirty="0" smtClean="0">
                <a:latin typeface="+mn-lt"/>
              </a:rPr>
              <a:t>Summary</a:t>
            </a:r>
            <a:endParaRPr lang="en-US" sz="3200" dirty="0">
              <a:latin typeface="+mn-lt"/>
            </a:endParaRPr>
          </a:p>
        </p:txBody>
      </p:sp>
      <p:sp>
        <p:nvSpPr>
          <p:cNvPr id="3" name="Content Placeholder 2"/>
          <p:cNvSpPr>
            <a:spLocks noGrp="1"/>
          </p:cNvSpPr>
          <p:nvPr>
            <p:ph idx="1"/>
          </p:nvPr>
        </p:nvSpPr>
        <p:spPr/>
        <p:txBody>
          <a:bodyPr>
            <a:noAutofit/>
          </a:bodyPr>
          <a:lstStyle/>
          <a:p>
            <a:pPr marL="347663" indent="-347663">
              <a:buFont typeface="Wingdings" panose="05000000000000000000" pitchFamily="2" charset="2"/>
              <a:buChar char="q"/>
            </a:pPr>
            <a:r>
              <a:rPr lang="en-US" sz="2000" dirty="0" smtClean="0">
                <a:solidFill>
                  <a:schemeClr val="tx1"/>
                </a:solidFill>
              </a:rPr>
              <a:t>Please perform </a:t>
            </a:r>
            <a:r>
              <a:rPr lang="en-US" sz="2000" dirty="0">
                <a:solidFill>
                  <a:schemeClr val="tx1"/>
                </a:solidFill>
              </a:rPr>
              <a:t>a careful review of such </a:t>
            </a:r>
            <a:r>
              <a:rPr lang="en-US" sz="2000" dirty="0" smtClean="0">
                <a:solidFill>
                  <a:schemeClr val="tx1"/>
                </a:solidFill>
              </a:rPr>
              <a:t>data, items or software before developing or  </a:t>
            </a:r>
            <a:r>
              <a:rPr lang="en-US" sz="2000" dirty="0">
                <a:solidFill>
                  <a:schemeClr val="tx1"/>
                </a:solidFill>
              </a:rPr>
              <a:t>accepting </a:t>
            </a:r>
            <a:r>
              <a:rPr lang="en-US" sz="2000" dirty="0" smtClean="0">
                <a:solidFill>
                  <a:schemeClr val="tx1"/>
                </a:solidFill>
              </a:rPr>
              <a:t>it. </a:t>
            </a:r>
          </a:p>
          <a:p>
            <a:pPr marL="347663" indent="-347663">
              <a:buFont typeface="Wingdings" panose="05000000000000000000" pitchFamily="2" charset="2"/>
              <a:buChar char="q"/>
            </a:pPr>
            <a:r>
              <a:rPr lang="en-US" sz="2000" dirty="0" smtClean="0">
                <a:solidFill>
                  <a:schemeClr val="tx1"/>
                </a:solidFill>
              </a:rPr>
              <a:t>Even </a:t>
            </a:r>
            <a:r>
              <a:rPr lang="en-US" sz="2000" dirty="0">
                <a:solidFill>
                  <a:schemeClr val="tx1"/>
                </a:solidFill>
              </a:rPr>
              <a:t>though the conduct, products, and results of fundamental research may proceed openly and be shared freely with foreign nationals in the United States without concern for deemed export </a:t>
            </a:r>
            <a:r>
              <a:rPr lang="en-US" sz="2000" dirty="0" smtClean="0">
                <a:solidFill>
                  <a:schemeClr val="tx1"/>
                </a:solidFill>
              </a:rPr>
              <a:t>restrictions:</a:t>
            </a:r>
          </a:p>
          <a:p>
            <a:pPr marL="747713" lvl="1" indent="-347663">
              <a:buFont typeface="Wingdings" panose="05000000000000000000" pitchFamily="2" charset="2"/>
              <a:buChar char="q"/>
            </a:pPr>
            <a:r>
              <a:rPr lang="en-US" sz="1600" dirty="0" smtClean="0">
                <a:solidFill>
                  <a:schemeClr val="tx1"/>
                </a:solidFill>
              </a:rPr>
              <a:t>Remember the equipment or the item you share with your collaborator is itself export controlled; therefore, export control requirements may have to be met. </a:t>
            </a:r>
          </a:p>
          <a:p>
            <a:pPr marL="747713" lvl="1" indent="-347663">
              <a:buFont typeface="Wingdings" panose="05000000000000000000" pitchFamily="2" charset="2"/>
              <a:buChar char="q"/>
            </a:pPr>
            <a:r>
              <a:rPr lang="en-US" sz="1600" dirty="0">
                <a:solidFill>
                  <a:schemeClr val="tx1"/>
                </a:solidFill>
              </a:rPr>
              <a:t>C</a:t>
            </a:r>
            <a:r>
              <a:rPr lang="en-US" sz="1600" dirty="0" smtClean="0">
                <a:solidFill>
                  <a:schemeClr val="tx1"/>
                </a:solidFill>
              </a:rPr>
              <a:t>heck with ECO before </a:t>
            </a:r>
            <a:r>
              <a:rPr lang="en-US" sz="1600" dirty="0">
                <a:solidFill>
                  <a:schemeClr val="tx1"/>
                </a:solidFill>
              </a:rPr>
              <a:t>s</a:t>
            </a:r>
            <a:r>
              <a:rPr lang="en-US" sz="1600" dirty="0" smtClean="0">
                <a:solidFill>
                  <a:schemeClr val="tx1"/>
                </a:solidFill>
              </a:rPr>
              <a:t>haring information or equipment with foreign nationals conducting research in U.S. </a:t>
            </a:r>
          </a:p>
          <a:p>
            <a:pPr marL="747713" lvl="1" indent="-347663">
              <a:buFont typeface="Wingdings" panose="05000000000000000000" pitchFamily="2" charset="2"/>
              <a:buChar char="q"/>
            </a:pPr>
            <a:r>
              <a:rPr lang="en-US" sz="1600" dirty="0" smtClean="0">
                <a:solidFill>
                  <a:schemeClr val="tx1"/>
                </a:solidFill>
              </a:rPr>
              <a:t>Before traveling or shipping items abroad. </a:t>
            </a:r>
          </a:p>
          <a:p>
            <a:pPr marL="347663" indent="-347663">
              <a:buFont typeface="Wingdings" panose="05000000000000000000" pitchFamily="2" charset="2"/>
              <a:buChar char="q"/>
            </a:pPr>
            <a:r>
              <a:rPr lang="en-US" sz="2000" dirty="0" smtClean="0">
                <a:solidFill>
                  <a:schemeClr val="tx1"/>
                </a:solidFill>
              </a:rPr>
              <a:t>Please review </a:t>
            </a:r>
            <a:r>
              <a:rPr lang="en-US" sz="2000" dirty="0">
                <a:solidFill>
                  <a:schemeClr val="tx1"/>
                </a:solidFill>
              </a:rPr>
              <a:t>University Policies regarding publication on research results and restrictions on citizenship (</a:t>
            </a:r>
            <a:r>
              <a:rPr lang="en-US" sz="2000" dirty="0">
                <a:solidFill>
                  <a:schemeClr val="tx1"/>
                </a:solidFill>
                <a:hlinkClick r:id="rId2"/>
              </a:rPr>
              <a:t>https://immigration-law.freeadvice.com/immigration-law/citizenship/naturalization_requirements.htm</a:t>
            </a:r>
            <a:r>
              <a:rPr lang="en-US" sz="2000" dirty="0">
                <a:solidFill>
                  <a:srgbClr val="FF0000"/>
                </a:solidFill>
              </a:rPr>
              <a:t>.)</a:t>
            </a:r>
            <a:r>
              <a:rPr lang="en-US" sz="2000" dirty="0"/>
              <a:t> </a:t>
            </a:r>
          </a:p>
        </p:txBody>
      </p:sp>
    </p:spTree>
    <p:extLst>
      <p:ext uri="{BB962C8B-B14F-4D97-AF65-F5344CB8AC3E}">
        <p14:creationId xmlns:p14="http://schemas.microsoft.com/office/powerpoint/2010/main" val="38187767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6" y="42815"/>
            <a:ext cx="8534400" cy="1143000"/>
          </a:xfrm>
          <a:solidFill>
            <a:srgbClr val="FFC000"/>
          </a:solidFill>
        </p:spPr>
        <p:txBody>
          <a:bodyPr/>
          <a:lstStyle/>
          <a:p>
            <a:pPr algn="ctr"/>
            <a:r>
              <a:rPr lang="en-US" dirty="0" smtClean="0"/>
              <a:t>Export Control </a:t>
            </a:r>
            <a:br>
              <a:rPr lang="en-US" dirty="0" smtClean="0"/>
            </a:br>
            <a:r>
              <a:rPr lang="en-US" dirty="0" smtClean="0"/>
              <a:t>Partners</a:t>
            </a:r>
            <a:endParaRPr lang="en-US" dirty="0"/>
          </a:p>
        </p:txBody>
      </p:sp>
      <p:grpSp>
        <p:nvGrpSpPr>
          <p:cNvPr id="38" name="Group 37"/>
          <p:cNvGrpSpPr/>
          <p:nvPr/>
        </p:nvGrpSpPr>
        <p:grpSpPr>
          <a:xfrm>
            <a:off x="812966" y="1447800"/>
            <a:ext cx="7269801" cy="5074722"/>
            <a:chOff x="812966" y="1447800"/>
            <a:chExt cx="7269801" cy="5074722"/>
          </a:xfrm>
        </p:grpSpPr>
        <p:sp>
          <p:nvSpPr>
            <p:cNvPr id="5" name="Oval 4"/>
            <p:cNvSpPr/>
            <p:nvPr/>
          </p:nvSpPr>
          <p:spPr bwMode="auto">
            <a:xfrm>
              <a:off x="812966" y="3062846"/>
              <a:ext cx="914400" cy="914400"/>
            </a:xfrm>
            <a:prstGeom prst="ellipse">
              <a:avLst/>
            </a:prstGeom>
            <a:solidFill>
              <a:schemeClr val="accent5"/>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6" name="Oval 5"/>
            <p:cNvSpPr/>
            <p:nvPr/>
          </p:nvSpPr>
          <p:spPr bwMode="auto">
            <a:xfrm>
              <a:off x="3653642" y="1447800"/>
              <a:ext cx="914400" cy="914400"/>
            </a:xfrm>
            <a:prstGeom prst="ellipse">
              <a:avLst/>
            </a:prstGeom>
            <a:solidFill>
              <a:schemeClr val="accent5"/>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10" name="Oval 9"/>
            <p:cNvSpPr/>
            <p:nvPr/>
          </p:nvSpPr>
          <p:spPr bwMode="auto">
            <a:xfrm>
              <a:off x="2729346" y="5608122"/>
              <a:ext cx="914400" cy="914400"/>
            </a:xfrm>
            <a:prstGeom prst="ellipse">
              <a:avLst/>
            </a:prstGeom>
            <a:solidFill>
              <a:schemeClr val="accent5"/>
            </a:solidFill>
            <a:ln w="9525" cap="flat" cmpd="sng" algn="ctr">
              <a:solidFill>
                <a:schemeClr val="accent5"/>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11" name="Oval 10"/>
            <p:cNvSpPr/>
            <p:nvPr/>
          </p:nvSpPr>
          <p:spPr bwMode="auto">
            <a:xfrm>
              <a:off x="4641273" y="5608122"/>
              <a:ext cx="914400" cy="914400"/>
            </a:xfrm>
            <a:prstGeom prst="ellipse">
              <a:avLst/>
            </a:prstGeom>
            <a:solidFill>
              <a:schemeClr val="accent5"/>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21" name="TextBox 20"/>
            <p:cNvSpPr txBox="1"/>
            <p:nvPr/>
          </p:nvSpPr>
          <p:spPr>
            <a:xfrm>
              <a:off x="4558146" y="5861611"/>
              <a:ext cx="1170216" cy="646331"/>
            </a:xfrm>
            <a:prstGeom prst="rect">
              <a:avLst/>
            </a:prstGeom>
            <a:noFill/>
          </p:spPr>
          <p:txBody>
            <a:bodyPr wrap="square" rtlCol="0">
              <a:spAutoFit/>
            </a:bodyPr>
            <a:lstStyle/>
            <a:p>
              <a:r>
                <a:rPr lang="en-US" sz="1200" dirty="0" smtClean="0"/>
                <a:t>International</a:t>
              </a:r>
            </a:p>
            <a:p>
              <a:r>
                <a:rPr lang="en-US" sz="1200" dirty="0" smtClean="0"/>
                <a:t>Program </a:t>
              </a:r>
            </a:p>
            <a:p>
              <a:endParaRPr lang="en-US" sz="1200" dirty="0"/>
            </a:p>
          </p:txBody>
        </p:sp>
        <p:grpSp>
          <p:nvGrpSpPr>
            <p:cNvPr id="37" name="Group 36"/>
            <p:cNvGrpSpPr/>
            <p:nvPr/>
          </p:nvGrpSpPr>
          <p:grpSpPr>
            <a:xfrm>
              <a:off x="1033525" y="1714676"/>
              <a:ext cx="7049242" cy="4470100"/>
              <a:chOff x="938150" y="1733721"/>
              <a:chExt cx="7049242" cy="4470100"/>
            </a:xfrm>
          </p:grpSpPr>
          <p:sp>
            <p:nvSpPr>
              <p:cNvPr id="7" name="Oval 6"/>
              <p:cNvSpPr/>
              <p:nvPr/>
            </p:nvSpPr>
            <p:spPr bwMode="auto">
              <a:xfrm>
                <a:off x="5555673" y="1789215"/>
                <a:ext cx="914400" cy="914400"/>
              </a:xfrm>
              <a:prstGeom prst="ellipse">
                <a:avLst/>
              </a:prstGeom>
              <a:solidFill>
                <a:schemeClr val="accent5"/>
              </a:solidFill>
              <a:ln w="9525"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8" name="Oval 7"/>
              <p:cNvSpPr/>
              <p:nvPr/>
            </p:nvSpPr>
            <p:spPr bwMode="auto">
              <a:xfrm>
                <a:off x="1081645" y="4693722"/>
                <a:ext cx="914400" cy="914400"/>
              </a:xfrm>
              <a:prstGeom prst="ellipse">
                <a:avLst/>
              </a:prstGeom>
              <a:solidFill>
                <a:schemeClr val="accent5"/>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12" name="Oval 11"/>
              <p:cNvSpPr/>
              <p:nvPr/>
            </p:nvSpPr>
            <p:spPr bwMode="auto">
              <a:xfrm>
                <a:off x="6714012" y="3070761"/>
                <a:ext cx="914400" cy="914400"/>
              </a:xfrm>
              <a:prstGeom prst="ellipse">
                <a:avLst/>
              </a:prstGeom>
              <a:solidFill>
                <a:schemeClr val="accent5"/>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13" name="Oval 12"/>
              <p:cNvSpPr/>
              <p:nvPr/>
            </p:nvSpPr>
            <p:spPr bwMode="auto">
              <a:xfrm>
                <a:off x="1973284" y="1813954"/>
                <a:ext cx="914400" cy="914400"/>
              </a:xfrm>
              <a:prstGeom prst="ellipse">
                <a:avLst/>
              </a:prstGeom>
              <a:solidFill>
                <a:schemeClr val="accent5"/>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14" name="Oval 13"/>
              <p:cNvSpPr/>
              <p:nvPr/>
            </p:nvSpPr>
            <p:spPr bwMode="auto">
              <a:xfrm>
                <a:off x="6373584" y="4953000"/>
                <a:ext cx="914400" cy="914400"/>
              </a:xfrm>
              <a:prstGeom prst="ellipse">
                <a:avLst/>
              </a:prstGeom>
              <a:solidFill>
                <a:schemeClr val="accent5"/>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15" name="Oval 14"/>
              <p:cNvSpPr/>
              <p:nvPr/>
            </p:nvSpPr>
            <p:spPr bwMode="auto">
              <a:xfrm>
                <a:off x="3692236" y="3633498"/>
                <a:ext cx="1108363" cy="975860"/>
              </a:xfrm>
              <a:prstGeom prst="ellipse">
                <a:avLst/>
              </a:prstGeom>
              <a:solidFill>
                <a:schemeClr val="accent5">
                  <a:lumMod val="9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16" name="TextBox 15"/>
              <p:cNvSpPr txBox="1"/>
              <p:nvPr/>
            </p:nvSpPr>
            <p:spPr>
              <a:xfrm>
                <a:off x="3757672" y="1733721"/>
                <a:ext cx="788226" cy="276999"/>
              </a:xfrm>
              <a:prstGeom prst="rect">
                <a:avLst/>
              </a:prstGeom>
              <a:noFill/>
            </p:spPr>
            <p:txBody>
              <a:bodyPr wrap="square" rtlCol="0">
                <a:spAutoFit/>
              </a:bodyPr>
              <a:lstStyle/>
              <a:p>
                <a:r>
                  <a:rPr lang="en-US" sz="1200" dirty="0" smtClean="0"/>
                  <a:t>SPA</a:t>
                </a:r>
                <a:endParaRPr lang="en-US" sz="1200" dirty="0"/>
              </a:p>
            </p:txBody>
          </p:sp>
          <p:sp>
            <p:nvSpPr>
              <p:cNvPr id="17" name="TextBox 16"/>
              <p:cNvSpPr txBox="1"/>
              <p:nvPr/>
            </p:nvSpPr>
            <p:spPr>
              <a:xfrm>
                <a:off x="3692236" y="3894634"/>
                <a:ext cx="1170216" cy="369332"/>
              </a:xfrm>
              <a:prstGeom prst="rect">
                <a:avLst/>
              </a:prstGeom>
              <a:noFill/>
            </p:spPr>
            <p:txBody>
              <a:bodyPr wrap="square" rtlCol="0">
                <a:spAutoFit/>
              </a:bodyPr>
              <a:lstStyle/>
              <a:p>
                <a:r>
                  <a:rPr lang="en-US" dirty="0" smtClean="0"/>
                  <a:t>EC Team </a:t>
                </a:r>
                <a:endParaRPr lang="en-US" dirty="0"/>
              </a:p>
            </p:txBody>
          </p:sp>
          <p:sp>
            <p:nvSpPr>
              <p:cNvPr id="18" name="TextBox 17"/>
              <p:cNvSpPr txBox="1"/>
              <p:nvPr/>
            </p:nvSpPr>
            <p:spPr>
              <a:xfrm>
                <a:off x="5555673" y="2070621"/>
                <a:ext cx="1095995" cy="276999"/>
              </a:xfrm>
              <a:prstGeom prst="rect">
                <a:avLst/>
              </a:prstGeom>
              <a:noFill/>
            </p:spPr>
            <p:txBody>
              <a:bodyPr wrap="square" rtlCol="0">
                <a:spAutoFit/>
              </a:bodyPr>
              <a:lstStyle/>
              <a:p>
                <a:r>
                  <a:rPr lang="en-US" sz="1200" dirty="0" smtClean="0"/>
                  <a:t>Purchasing</a:t>
                </a:r>
                <a:endParaRPr lang="en-US" sz="1200" dirty="0"/>
              </a:p>
            </p:txBody>
          </p:sp>
          <p:sp>
            <p:nvSpPr>
              <p:cNvPr id="19" name="TextBox 18"/>
              <p:cNvSpPr txBox="1"/>
              <p:nvPr/>
            </p:nvSpPr>
            <p:spPr>
              <a:xfrm>
                <a:off x="6588576" y="3389461"/>
                <a:ext cx="1398816" cy="276999"/>
              </a:xfrm>
              <a:prstGeom prst="rect">
                <a:avLst/>
              </a:prstGeom>
              <a:noFill/>
            </p:spPr>
            <p:txBody>
              <a:bodyPr wrap="square" rtlCol="0">
                <a:spAutoFit/>
              </a:bodyPr>
              <a:lstStyle/>
              <a:p>
                <a:r>
                  <a:rPr lang="en-US" sz="1200" dirty="0" smtClean="0"/>
                  <a:t>Tech Transfer</a:t>
                </a:r>
                <a:endParaRPr lang="en-US" sz="1200" dirty="0"/>
              </a:p>
            </p:txBody>
          </p:sp>
          <p:sp>
            <p:nvSpPr>
              <p:cNvPr id="20" name="TextBox 19"/>
              <p:cNvSpPr txBox="1"/>
              <p:nvPr/>
            </p:nvSpPr>
            <p:spPr>
              <a:xfrm>
                <a:off x="6568784" y="5271700"/>
                <a:ext cx="699408" cy="276999"/>
              </a:xfrm>
              <a:prstGeom prst="rect">
                <a:avLst/>
              </a:prstGeom>
              <a:noFill/>
            </p:spPr>
            <p:txBody>
              <a:bodyPr wrap="square" rtlCol="0">
                <a:spAutoFit/>
              </a:bodyPr>
              <a:lstStyle/>
              <a:p>
                <a:r>
                  <a:rPr lang="en-US" sz="1200" dirty="0" smtClean="0"/>
                  <a:t>Audit</a:t>
                </a:r>
                <a:endParaRPr lang="en-US" sz="1200" dirty="0"/>
              </a:p>
            </p:txBody>
          </p:sp>
          <p:sp>
            <p:nvSpPr>
              <p:cNvPr id="22" name="TextBox 21"/>
              <p:cNvSpPr txBox="1"/>
              <p:nvPr/>
            </p:nvSpPr>
            <p:spPr>
              <a:xfrm>
                <a:off x="2729346" y="5926822"/>
                <a:ext cx="1170216" cy="276999"/>
              </a:xfrm>
              <a:prstGeom prst="rect">
                <a:avLst/>
              </a:prstGeom>
              <a:noFill/>
            </p:spPr>
            <p:txBody>
              <a:bodyPr wrap="square" rtlCol="0">
                <a:spAutoFit/>
              </a:bodyPr>
              <a:lstStyle/>
              <a:p>
                <a:r>
                  <a:rPr lang="en-US" sz="1200" dirty="0" smtClean="0"/>
                  <a:t>E.C. officer</a:t>
                </a:r>
                <a:endParaRPr lang="en-US" sz="1200" dirty="0"/>
              </a:p>
            </p:txBody>
          </p:sp>
          <p:sp>
            <p:nvSpPr>
              <p:cNvPr id="23" name="TextBox 22"/>
              <p:cNvSpPr txBox="1"/>
              <p:nvPr/>
            </p:nvSpPr>
            <p:spPr>
              <a:xfrm>
                <a:off x="1250372" y="4920089"/>
                <a:ext cx="1170216" cy="461665"/>
              </a:xfrm>
              <a:prstGeom prst="rect">
                <a:avLst/>
              </a:prstGeom>
              <a:noFill/>
            </p:spPr>
            <p:txBody>
              <a:bodyPr wrap="square" rtlCol="0">
                <a:spAutoFit/>
              </a:bodyPr>
              <a:lstStyle/>
              <a:p>
                <a:r>
                  <a:rPr lang="en-US" sz="1200" dirty="0" smtClean="0"/>
                  <a:t>Faculty </a:t>
                </a:r>
              </a:p>
              <a:p>
                <a:r>
                  <a:rPr lang="en-US" sz="1200" dirty="0" smtClean="0"/>
                  <a:t>Staff</a:t>
                </a:r>
                <a:endParaRPr lang="en-US" sz="1200" dirty="0"/>
              </a:p>
            </p:txBody>
          </p:sp>
          <p:sp>
            <p:nvSpPr>
              <p:cNvPr id="24" name="TextBox 23"/>
              <p:cNvSpPr txBox="1"/>
              <p:nvPr/>
            </p:nvSpPr>
            <p:spPr>
              <a:xfrm>
                <a:off x="938150" y="3389461"/>
                <a:ext cx="789216" cy="276999"/>
              </a:xfrm>
              <a:prstGeom prst="rect">
                <a:avLst/>
              </a:prstGeom>
              <a:noFill/>
            </p:spPr>
            <p:txBody>
              <a:bodyPr wrap="square" rtlCol="0">
                <a:spAutoFit/>
              </a:bodyPr>
              <a:lstStyle/>
              <a:p>
                <a:r>
                  <a:rPr lang="en-US" sz="1200" dirty="0" smtClean="0"/>
                  <a:t>Legal</a:t>
                </a:r>
                <a:endParaRPr lang="en-US" sz="1200" dirty="0"/>
              </a:p>
            </p:txBody>
          </p:sp>
          <p:sp>
            <p:nvSpPr>
              <p:cNvPr id="25" name="TextBox 24"/>
              <p:cNvSpPr txBox="1"/>
              <p:nvPr/>
            </p:nvSpPr>
            <p:spPr>
              <a:xfrm>
                <a:off x="2186789" y="2087344"/>
                <a:ext cx="628900" cy="276999"/>
              </a:xfrm>
              <a:prstGeom prst="rect">
                <a:avLst/>
              </a:prstGeom>
              <a:noFill/>
            </p:spPr>
            <p:txBody>
              <a:bodyPr wrap="square" rtlCol="0">
                <a:spAutoFit/>
              </a:bodyPr>
              <a:lstStyle/>
              <a:p>
                <a:r>
                  <a:rPr lang="en-US" sz="1200" dirty="0" smtClean="0"/>
                  <a:t>IRT</a:t>
                </a:r>
                <a:endParaRPr lang="en-US" sz="1200" dirty="0"/>
              </a:p>
            </p:txBody>
          </p:sp>
          <p:sp>
            <p:nvSpPr>
              <p:cNvPr id="26" name="Up Arrow 25"/>
              <p:cNvSpPr/>
              <p:nvPr/>
            </p:nvSpPr>
            <p:spPr bwMode="auto">
              <a:xfrm>
                <a:off x="3983063" y="2498347"/>
                <a:ext cx="457200" cy="556161"/>
              </a:xfrm>
              <a:prstGeom prst="upArrow">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28" name="Up Arrow 27"/>
              <p:cNvSpPr/>
              <p:nvPr/>
            </p:nvSpPr>
            <p:spPr bwMode="auto">
              <a:xfrm rot="17193274">
                <a:off x="2771794" y="3523487"/>
                <a:ext cx="457200" cy="556161"/>
              </a:xfrm>
              <a:prstGeom prst="upArrow">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30" name="Up Arrow 29"/>
              <p:cNvSpPr/>
              <p:nvPr/>
            </p:nvSpPr>
            <p:spPr bwMode="auto">
              <a:xfrm rot="19187059">
                <a:off x="3103481" y="2881985"/>
                <a:ext cx="457200" cy="556161"/>
              </a:xfrm>
              <a:prstGeom prst="upArrow">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31" name="Up Arrow 30"/>
              <p:cNvSpPr/>
              <p:nvPr/>
            </p:nvSpPr>
            <p:spPr bwMode="auto">
              <a:xfrm rot="3090335">
                <a:off x="4856111" y="2910358"/>
                <a:ext cx="457200" cy="556161"/>
              </a:xfrm>
              <a:prstGeom prst="upArrow">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32" name="Up Arrow 31"/>
              <p:cNvSpPr/>
              <p:nvPr/>
            </p:nvSpPr>
            <p:spPr bwMode="auto">
              <a:xfrm rot="4839967">
                <a:off x="5222576" y="3656472"/>
                <a:ext cx="457200" cy="556161"/>
              </a:xfrm>
              <a:prstGeom prst="upArrow">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33" name="Up Arrow 32"/>
              <p:cNvSpPr/>
              <p:nvPr/>
            </p:nvSpPr>
            <p:spPr bwMode="auto">
              <a:xfrm rot="14408546">
                <a:off x="2874232" y="4275034"/>
                <a:ext cx="457200" cy="556161"/>
              </a:xfrm>
              <a:prstGeom prst="upArrow">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34" name="Up Arrow 33"/>
              <p:cNvSpPr/>
              <p:nvPr/>
            </p:nvSpPr>
            <p:spPr bwMode="auto">
              <a:xfrm rot="7177964">
                <a:off x="5074513" y="4424020"/>
                <a:ext cx="457200" cy="556161"/>
              </a:xfrm>
              <a:prstGeom prst="upArrow">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35" name="Up Arrow 34"/>
              <p:cNvSpPr/>
              <p:nvPr/>
            </p:nvSpPr>
            <p:spPr bwMode="auto">
              <a:xfrm rot="9689226">
                <a:off x="4509608" y="4892332"/>
                <a:ext cx="457200" cy="556161"/>
              </a:xfrm>
              <a:prstGeom prst="upArrow">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sp>
            <p:nvSpPr>
              <p:cNvPr id="36" name="Up Arrow 35"/>
              <p:cNvSpPr/>
              <p:nvPr/>
            </p:nvSpPr>
            <p:spPr bwMode="auto">
              <a:xfrm rot="12283549">
                <a:off x="3365317" y="4858060"/>
                <a:ext cx="457200" cy="556161"/>
              </a:xfrm>
              <a:prstGeom prst="upArrow">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Georgia" charset="0"/>
                  <a:ea typeface="Geneva" charset="0"/>
                  <a:cs typeface="Geneva" charset="0"/>
                </a:endParaRPr>
              </a:p>
            </p:txBody>
          </p:sp>
        </p:grpSp>
      </p:grpSp>
    </p:spTree>
    <p:extLst>
      <p:ext uri="{BB962C8B-B14F-4D97-AF65-F5344CB8AC3E}">
        <p14:creationId xmlns:p14="http://schemas.microsoft.com/office/powerpoint/2010/main" val="3677435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295400"/>
          </a:xfrm>
          <a:solidFill>
            <a:srgbClr val="FFC000"/>
          </a:solidFill>
        </p:spPr>
        <p:txBody>
          <a:bodyPr/>
          <a:lstStyle/>
          <a:p>
            <a:pPr algn="ctr"/>
            <a:r>
              <a:rPr lang="en-US" dirty="0" smtClean="0"/>
              <a:t>Export Control</a:t>
            </a:r>
            <a:br>
              <a:rPr lang="en-US" dirty="0" smtClean="0"/>
            </a:br>
            <a:r>
              <a:rPr lang="en-US" dirty="0" smtClean="0"/>
              <a:t>Regulatory authorities</a:t>
            </a:r>
            <a:endParaRPr lang="en-US" dirty="0"/>
          </a:p>
        </p:txBody>
      </p:sp>
      <p:sp>
        <p:nvSpPr>
          <p:cNvPr id="3" name="Subtitle 2"/>
          <p:cNvSpPr>
            <a:spLocks noGrp="1"/>
          </p:cNvSpPr>
          <p:nvPr>
            <p:ph type="subTitle" idx="1"/>
          </p:nvPr>
        </p:nvSpPr>
        <p:spPr>
          <a:xfrm>
            <a:off x="685800" y="1828800"/>
            <a:ext cx="7086600" cy="3810000"/>
          </a:xfrm>
        </p:spPr>
        <p:txBody>
          <a:bodyPr/>
          <a:lstStyle/>
          <a:p>
            <a:pPr marL="225425" indent="-225425" algn="l">
              <a:buFont typeface="Wingdings" panose="05000000000000000000" pitchFamily="2" charset="2"/>
              <a:buChar char="q"/>
            </a:pPr>
            <a:r>
              <a:rPr lang="en-US" dirty="0"/>
              <a:t> </a:t>
            </a:r>
            <a:r>
              <a:rPr lang="en-US" dirty="0" smtClean="0"/>
              <a:t>Three Federal agencies</a:t>
            </a:r>
          </a:p>
          <a:p>
            <a:pPr marL="914400" lvl="1" indent="-457200" algn="l">
              <a:buFont typeface="Wingdings" panose="05000000000000000000" pitchFamily="2" charset="2"/>
              <a:buChar char="q"/>
            </a:pPr>
            <a:r>
              <a:rPr lang="en-US" sz="1800" b="1" dirty="0" smtClean="0">
                <a:solidFill>
                  <a:srgbClr val="002060"/>
                </a:solidFill>
              </a:rPr>
              <a:t>Commerce Department </a:t>
            </a:r>
            <a:r>
              <a:rPr lang="en-US" sz="1800" dirty="0" smtClean="0">
                <a:solidFill>
                  <a:schemeClr val="tx1"/>
                </a:solidFill>
              </a:rPr>
              <a:t>– “Dual Use Technologies – Primarily civil and some military issues – Export Administration Regulations (EAR)</a:t>
            </a:r>
          </a:p>
          <a:p>
            <a:pPr marL="914400" lvl="1" indent="-457200" algn="l">
              <a:buFont typeface="Wingdings" panose="05000000000000000000" pitchFamily="2" charset="2"/>
              <a:buChar char="q"/>
            </a:pPr>
            <a:r>
              <a:rPr lang="en-US" sz="1800" b="1" dirty="0" smtClean="0">
                <a:solidFill>
                  <a:srgbClr val="002060"/>
                </a:solidFill>
              </a:rPr>
              <a:t>State Department </a:t>
            </a:r>
            <a:r>
              <a:rPr lang="en-US" sz="1800" dirty="0" smtClean="0">
                <a:solidFill>
                  <a:schemeClr val="tx1"/>
                </a:solidFill>
              </a:rPr>
              <a:t>– Fundamentally military technologies controlled by International Traffic and Arms Regulation (ITAR)</a:t>
            </a:r>
          </a:p>
          <a:p>
            <a:pPr marL="914400" lvl="1" indent="-457200" algn="l">
              <a:buFont typeface="Wingdings" panose="05000000000000000000" pitchFamily="2" charset="2"/>
              <a:buChar char="q"/>
            </a:pPr>
            <a:r>
              <a:rPr lang="en-US" sz="1800" b="1" dirty="0" smtClean="0">
                <a:solidFill>
                  <a:srgbClr val="002060"/>
                </a:solidFill>
              </a:rPr>
              <a:t>Treasury Department </a:t>
            </a:r>
            <a:r>
              <a:rPr lang="en-US" sz="1800" dirty="0" smtClean="0">
                <a:solidFill>
                  <a:schemeClr val="tx1"/>
                </a:solidFill>
              </a:rPr>
              <a:t>– Office of Foreign Assets Control (OFAC) - Forbids any form of transactions with embargoed countries (boycotts and trade sanctions) </a:t>
            </a:r>
            <a:endParaRPr lang="en-US" sz="1800" dirty="0">
              <a:solidFill>
                <a:schemeClr val="tx1"/>
              </a:solidFill>
            </a:endParaRPr>
          </a:p>
        </p:txBody>
      </p:sp>
    </p:spTree>
    <p:extLst>
      <p:ext uri="{BB962C8B-B14F-4D97-AF65-F5344CB8AC3E}">
        <p14:creationId xmlns:p14="http://schemas.microsoft.com/office/powerpoint/2010/main" val="303050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5140"/>
            <a:ext cx="8458200" cy="1255059"/>
          </a:xfrm>
          <a:solidFill>
            <a:srgbClr val="FFC000"/>
          </a:solidFill>
        </p:spPr>
        <p:txBody>
          <a:bodyPr/>
          <a:lstStyle/>
          <a:p>
            <a:pPr algn="ctr"/>
            <a:r>
              <a:rPr lang="en-US" sz="4400" dirty="0" smtClean="0"/>
              <a:t>Export Control</a:t>
            </a:r>
            <a:br>
              <a:rPr lang="en-US" sz="4400" dirty="0" smtClean="0"/>
            </a:br>
            <a:r>
              <a:rPr lang="en-US" sz="4400" dirty="0" smtClean="0"/>
              <a:t>Definition</a:t>
            </a:r>
            <a:endParaRPr lang="en-US" sz="4400" dirty="0"/>
          </a:p>
        </p:txBody>
      </p:sp>
      <p:sp>
        <p:nvSpPr>
          <p:cNvPr id="3" name="Content Placeholder 2"/>
          <p:cNvSpPr>
            <a:spLocks noGrp="1"/>
          </p:cNvSpPr>
          <p:nvPr>
            <p:ph idx="1"/>
          </p:nvPr>
        </p:nvSpPr>
        <p:spPr>
          <a:xfrm>
            <a:off x="381000" y="1676400"/>
            <a:ext cx="8458200" cy="4419600"/>
          </a:xfrm>
        </p:spPr>
        <p:txBody>
          <a:bodyPr/>
          <a:lstStyle/>
          <a:p>
            <a:pPr marL="463550" indent="-463550">
              <a:buFont typeface="Wingdings" panose="05000000000000000000" pitchFamily="2" charset="2"/>
              <a:buChar char="q"/>
            </a:pPr>
            <a:r>
              <a:rPr lang="en-US" sz="1800" b="1" dirty="0" smtClean="0">
                <a:solidFill>
                  <a:srgbClr val="0070C0"/>
                </a:solidFill>
              </a:rPr>
              <a:t>“</a:t>
            </a:r>
            <a:r>
              <a:rPr lang="en-US" sz="1800" b="1" dirty="0">
                <a:solidFill>
                  <a:srgbClr val="0070C0"/>
                </a:solidFill>
              </a:rPr>
              <a:t>Export-Controlled” </a:t>
            </a:r>
            <a:r>
              <a:rPr lang="en-US" sz="1800" b="1" dirty="0">
                <a:solidFill>
                  <a:schemeClr val="tx1"/>
                </a:solidFill>
              </a:rPr>
              <a:t>means that activities, items, information, technology, and software related to the design, development, engineering, manufacture, production, assembly, testing, repair, maintenance, operation, modification, demilitarization, processing, or use of a controlled item requires an export license, or license exception, to physically export from the U.S. OR to discuss with or disclose to a person who is not a U.S. citizen or lawful permanent U.S. resident</a:t>
            </a:r>
            <a:r>
              <a:rPr lang="en-US" sz="1800" b="1" dirty="0" smtClean="0">
                <a:solidFill>
                  <a:schemeClr val="tx1"/>
                </a:solidFill>
              </a:rPr>
              <a:t>.</a:t>
            </a:r>
          </a:p>
          <a:p>
            <a:pPr marL="0" indent="0">
              <a:buNone/>
            </a:pPr>
            <a:endParaRPr lang="en-US" sz="1800" b="1" dirty="0" smtClean="0">
              <a:solidFill>
                <a:schemeClr val="tx1"/>
              </a:solidFill>
            </a:endParaRPr>
          </a:p>
          <a:p>
            <a:pPr marL="463550" indent="-463550">
              <a:buFont typeface="Wingdings" panose="05000000000000000000" pitchFamily="2" charset="2"/>
              <a:buChar char="q"/>
            </a:pPr>
            <a:r>
              <a:rPr lang="en-US" sz="1800" b="1" dirty="0" smtClean="0">
                <a:solidFill>
                  <a:srgbClr val="0070C0"/>
                </a:solidFill>
              </a:rPr>
              <a:t>Export Controlled Items: </a:t>
            </a:r>
            <a:r>
              <a:rPr lang="en-US" sz="1800" b="1" dirty="0" smtClean="0">
                <a:solidFill>
                  <a:schemeClr val="tx1"/>
                </a:solidFill>
              </a:rPr>
              <a:t>Those that are listed in the US Munitions List (ITAR – 20 categories, the Commerce Control List (CCL – nine categories) and controlled pathogen/toxins (ECCNs 1C351-1C360) or chemicals (chemical agent precursors, propellants, explosives and energetic materials).</a:t>
            </a:r>
          </a:p>
        </p:txBody>
      </p:sp>
    </p:spTree>
    <p:extLst>
      <p:ext uri="{BB962C8B-B14F-4D97-AF65-F5344CB8AC3E}">
        <p14:creationId xmlns:p14="http://schemas.microsoft.com/office/powerpoint/2010/main" val="4278095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924800" cy="1066799"/>
          </a:xfrm>
          <a:solidFill>
            <a:srgbClr val="FFC000"/>
          </a:solidFill>
        </p:spPr>
        <p:txBody>
          <a:bodyPr/>
          <a:lstStyle/>
          <a:p>
            <a:pPr algn="ctr"/>
            <a:r>
              <a:rPr lang="en-US" dirty="0" smtClean="0">
                <a:solidFill>
                  <a:schemeClr val="tx1"/>
                </a:solidFill>
              </a:rPr>
              <a:t>Definitions: Export, Deemed Export and Re-Export </a:t>
            </a:r>
            <a:endParaRPr lang="en-US" dirty="0">
              <a:solidFill>
                <a:schemeClr val="tx1"/>
              </a:solidFill>
            </a:endParaRPr>
          </a:p>
        </p:txBody>
      </p:sp>
      <p:sp>
        <p:nvSpPr>
          <p:cNvPr id="3" name="Subtitle 2"/>
          <p:cNvSpPr>
            <a:spLocks noGrp="1"/>
          </p:cNvSpPr>
          <p:nvPr>
            <p:ph type="subTitle" idx="1"/>
          </p:nvPr>
        </p:nvSpPr>
        <p:spPr>
          <a:xfrm>
            <a:off x="304800" y="1447800"/>
            <a:ext cx="8534400" cy="4419600"/>
          </a:xfrm>
        </p:spPr>
        <p:txBody>
          <a:bodyPr/>
          <a:lstStyle/>
          <a:p>
            <a:pPr marL="457200" indent="-457200" algn="l">
              <a:buFont typeface="Wingdings" panose="05000000000000000000" pitchFamily="2" charset="2"/>
              <a:buChar char="q"/>
            </a:pPr>
            <a:r>
              <a:rPr lang="en-US" sz="2400" dirty="0" smtClean="0">
                <a:solidFill>
                  <a:schemeClr val="tx1"/>
                </a:solidFill>
              </a:rPr>
              <a:t>Export</a:t>
            </a:r>
          </a:p>
          <a:p>
            <a:pPr marL="914400" lvl="1" indent="-457200" algn="l">
              <a:buFont typeface="Wingdings" panose="05000000000000000000" pitchFamily="2" charset="2"/>
              <a:buChar char="q"/>
            </a:pPr>
            <a:r>
              <a:rPr lang="en-US" sz="2000" dirty="0" smtClean="0">
                <a:solidFill>
                  <a:schemeClr val="tx1"/>
                </a:solidFill>
              </a:rPr>
              <a:t>Transfer or transmission  </a:t>
            </a:r>
            <a:r>
              <a:rPr lang="en-US" sz="2000" dirty="0">
                <a:solidFill>
                  <a:schemeClr val="tx1"/>
                </a:solidFill>
              </a:rPr>
              <a:t>of controlled technology </a:t>
            </a:r>
            <a:r>
              <a:rPr lang="en-US" sz="2000" dirty="0" smtClean="0">
                <a:solidFill>
                  <a:schemeClr val="tx1"/>
                </a:solidFill>
              </a:rPr>
              <a:t>or information, shipment of equipment</a:t>
            </a:r>
            <a:r>
              <a:rPr lang="en-US" sz="2000" dirty="0">
                <a:solidFill>
                  <a:schemeClr val="tx1"/>
                </a:solidFill>
              </a:rPr>
              <a:t>, information, </a:t>
            </a:r>
            <a:r>
              <a:rPr lang="en-US" sz="2000" dirty="0" smtClean="0">
                <a:solidFill>
                  <a:schemeClr val="tx1"/>
                </a:solidFill>
              </a:rPr>
              <a:t>software </a:t>
            </a:r>
            <a:r>
              <a:rPr lang="en-US" sz="2000" dirty="0">
                <a:solidFill>
                  <a:schemeClr val="tx1"/>
                </a:solidFill>
              </a:rPr>
              <a:t>and services to a foreign person or entity in the U.S. or </a:t>
            </a:r>
            <a:r>
              <a:rPr lang="en-US" sz="2000" dirty="0" smtClean="0">
                <a:solidFill>
                  <a:schemeClr val="tx1"/>
                </a:solidFill>
              </a:rPr>
              <a:t>abroad.  This includes: </a:t>
            </a:r>
          </a:p>
          <a:p>
            <a:pPr lvl="3" indent="-450850" algn="l">
              <a:buFont typeface="Wingdings" panose="05000000000000000000" pitchFamily="2" charset="2"/>
              <a:buChar char="q"/>
            </a:pPr>
            <a:r>
              <a:rPr lang="en-US" dirty="0" smtClean="0">
                <a:solidFill>
                  <a:schemeClr val="tx1"/>
                </a:solidFill>
              </a:rPr>
              <a:t>Actual</a:t>
            </a:r>
            <a:r>
              <a:rPr lang="en-US" dirty="0">
                <a:solidFill>
                  <a:schemeClr val="tx1"/>
                </a:solidFill>
              </a:rPr>
              <a:t>, visual disclosure, electronic, written or </a:t>
            </a:r>
            <a:r>
              <a:rPr lang="en-US" dirty="0" smtClean="0">
                <a:solidFill>
                  <a:schemeClr val="tx1"/>
                </a:solidFill>
              </a:rPr>
              <a:t>oral disclosure of information</a:t>
            </a:r>
          </a:p>
          <a:p>
            <a:pPr marL="457200" indent="-457200" algn="l">
              <a:buFont typeface="Wingdings" panose="05000000000000000000" pitchFamily="2" charset="2"/>
              <a:buChar char="q"/>
            </a:pPr>
            <a:r>
              <a:rPr lang="en-US" sz="2400" dirty="0" smtClean="0">
                <a:solidFill>
                  <a:schemeClr val="tx1"/>
                </a:solidFill>
              </a:rPr>
              <a:t>Deemed Export (Exporting without crossing borders) </a:t>
            </a:r>
          </a:p>
          <a:p>
            <a:pPr marL="914400" lvl="1" indent="-457200" algn="l">
              <a:buFont typeface="Wingdings" panose="05000000000000000000" pitchFamily="2" charset="2"/>
              <a:buChar char="q"/>
            </a:pPr>
            <a:r>
              <a:rPr lang="en-US" sz="2000" dirty="0" smtClean="0">
                <a:solidFill>
                  <a:schemeClr val="tx1"/>
                </a:solidFill>
              </a:rPr>
              <a:t>It is the release to a foreign national in the U.S., of technology or a source code that is subject to export control regulations (EAR)</a:t>
            </a:r>
          </a:p>
          <a:p>
            <a:pPr marL="463550" lvl="1" indent="-463550" algn="l">
              <a:buFont typeface="Wingdings" panose="05000000000000000000" pitchFamily="2" charset="2"/>
              <a:buChar char="q"/>
            </a:pPr>
            <a:r>
              <a:rPr lang="en-US" dirty="0" smtClean="0">
                <a:solidFill>
                  <a:schemeClr val="tx1"/>
                </a:solidFill>
              </a:rPr>
              <a:t>Re-export</a:t>
            </a:r>
          </a:p>
          <a:p>
            <a:pPr marL="920750" lvl="2" indent="-463550" algn="l">
              <a:buFont typeface="Wingdings" panose="05000000000000000000" pitchFamily="2" charset="2"/>
              <a:buChar char="q"/>
            </a:pPr>
            <a:r>
              <a:rPr lang="en-US" sz="2000" dirty="0" smtClean="0">
                <a:solidFill>
                  <a:schemeClr val="tx1"/>
                </a:solidFill>
              </a:rPr>
              <a:t>Transmission or Shipment, release technology or items regulated by ECL from one foreign country to another foreign country  </a:t>
            </a:r>
            <a:endParaRPr lang="en-US" sz="2000" dirty="0">
              <a:solidFill>
                <a:schemeClr val="tx1"/>
              </a:solidFill>
            </a:endParaRPr>
          </a:p>
        </p:txBody>
      </p:sp>
    </p:spTree>
    <p:extLst>
      <p:ext uri="{BB962C8B-B14F-4D97-AF65-F5344CB8AC3E}">
        <p14:creationId xmlns:p14="http://schemas.microsoft.com/office/powerpoint/2010/main" val="890143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990599"/>
          </a:xfrm>
          <a:solidFill>
            <a:srgbClr val="FFC000"/>
          </a:solidFill>
        </p:spPr>
        <p:txBody>
          <a:bodyPr/>
          <a:lstStyle/>
          <a:p>
            <a:pPr algn="ctr"/>
            <a:r>
              <a:rPr lang="en-US" dirty="0" smtClean="0"/>
              <a:t>What is not Export Controlled</a:t>
            </a:r>
            <a:endParaRPr lang="en-US" dirty="0"/>
          </a:p>
        </p:txBody>
      </p:sp>
      <p:sp>
        <p:nvSpPr>
          <p:cNvPr id="3" name="Subtitle 2"/>
          <p:cNvSpPr>
            <a:spLocks noGrp="1"/>
          </p:cNvSpPr>
          <p:nvPr>
            <p:ph type="subTitle" idx="1"/>
          </p:nvPr>
        </p:nvSpPr>
        <p:spPr>
          <a:xfrm>
            <a:off x="457200" y="1447800"/>
            <a:ext cx="8229600" cy="3962400"/>
          </a:xfrm>
        </p:spPr>
        <p:txBody>
          <a:bodyPr/>
          <a:lstStyle/>
          <a:p>
            <a:pPr marL="457200" indent="-457200" algn="l" defTabSz="114300">
              <a:buAutoNum type="arabicPeriod"/>
            </a:pPr>
            <a:r>
              <a:rPr lang="en-US" sz="2400" dirty="0" smtClean="0">
                <a:solidFill>
                  <a:schemeClr val="tx1"/>
                </a:solidFill>
              </a:rPr>
              <a:t>Basic </a:t>
            </a:r>
            <a:r>
              <a:rPr lang="en-US" sz="2400" dirty="0">
                <a:solidFill>
                  <a:schemeClr val="tx1"/>
                </a:solidFill>
              </a:rPr>
              <a:t>marketing information on function or </a:t>
            </a:r>
            <a:r>
              <a:rPr lang="en-US" sz="2400" dirty="0" smtClean="0">
                <a:solidFill>
                  <a:schemeClr val="tx1"/>
                </a:solidFill>
              </a:rPr>
              <a:t>purpose. </a:t>
            </a:r>
          </a:p>
          <a:p>
            <a:pPr marL="457200" indent="-457200" algn="l" defTabSz="114300">
              <a:buAutoNum type="arabicPeriod"/>
            </a:pPr>
            <a:r>
              <a:rPr lang="en-US" sz="2400" dirty="0" smtClean="0">
                <a:solidFill>
                  <a:schemeClr val="tx1"/>
                </a:solidFill>
              </a:rPr>
              <a:t>Information </a:t>
            </a:r>
            <a:r>
              <a:rPr lang="en-US" sz="2400" dirty="0">
                <a:solidFill>
                  <a:schemeClr val="tx1"/>
                </a:solidFill>
              </a:rPr>
              <a:t>concerning general scientific, mathematical, or engineering principles </a:t>
            </a:r>
            <a:r>
              <a:rPr lang="en-US" sz="2400" dirty="0" smtClean="0">
                <a:solidFill>
                  <a:schemeClr val="tx1"/>
                </a:solidFill>
              </a:rPr>
              <a:t>commonly </a:t>
            </a:r>
            <a:r>
              <a:rPr lang="en-US" sz="2400" dirty="0">
                <a:solidFill>
                  <a:schemeClr val="tx1"/>
                </a:solidFill>
              </a:rPr>
              <a:t>taught in schools, colleges and </a:t>
            </a:r>
            <a:r>
              <a:rPr lang="en-US" sz="2400" dirty="0" smtClean="0">
                <a:solidFill>
                  <a:schemeClr val="tx1"/>
                </a:solidFill>
              </a:rPr>
              <a:t>universities.</a:t>
            </a:r>
          </a:p>
          <a:p>
            <a:pPr marL="457200" indent="-457200" algn="l" defTabSz="114300">
              <a:buAutoNum type="arabicPeriod"/>
            </a:pPr>
            <a:r>
              <a:rPr lang="en-US" sz="2400" dirty="0">
                <a:solidFill>
                  <a:schemeClr val="tx1"/>
                </a:solidFill>
              </a:rPr>
              <a:t>Information developed and published without any restriction as a result of fundamental research in science and engineering at accredited institutions of higher learning in the U.S. </a:t>
            </a:r>
          </a:p>
          <a:p>
            <a:pPr marL="457200" indent="-457200" algn="l" defTabSz="114300">
              <a:buAutoNum type="arabicPeriod"/>
            </a:pPr>
            <a:r>
              <a:rPr lang="en-US" sz="2400" dirty="0" smtClean="0">
                <a:solidFill>
                  <a:schemeClr val="tx1"/>
                </a:solidFill>
              </a:rPr>
              <a:t>Published </a:t>
            </a:r>
            <a:r>
              <a:rPr lang="en-US" sz="2400" dirty="0">
                <a:solidFill>
                  <a:schemeClr val="tx1"/>
                </a:solidFill>
              </a:rPr>
              <a:t>information in the 	public domain; and published </a:t>
            </a:r>
            <a:r>
              <a:rPr lang="en-US" sz="2400" dirty="0" smtClean="0">
                <a:solidFill>
                  <a:schemeClr val="tx1"/>
                </a:solidFill>
              </a:rPr>
              <a:t>patent.</a:t>
            </a:r>
          </a:p>
        </p:txBody>
      </p:sp>
    </p:spTree>
    <p:extLst>
      <p:ext uri="{BB962C8B-B14F-4D97-AF65-F5344CB8AC3E}">
        <p14:creationId xmlns:p14="http://schemas.microsoft.com/office/powerpoint/2010/main" val="728729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534400" cy="1143000"/>
          </a:xfrm>
        </p:spPr>
        <p:txBody>
          <a:bodyPr/>
          <a:lstStyle/>
          <a:p>
            <a:pPr algn="ctr"/>
            <a:r>
              <a:rPr lang="en-US" dirty="0" smtClean="0"/>
              <a:t>Export Control – Unclassified and Classified Research</a:t>
            </a:r>
            <a:endParaRPr lang="en-US" dirty="0"/>
          </a:p>
        </p:txBody>
      </p:sp>
      <p:sp>
        <p:nvSpPr>
          <p:cNvPr id="3" name="Content Placeholder 2"/>
          <p:cNvSpPr>
            <a:spLocks noGrp="1"/>
          </p:cNvSpPr>
          <p:nvPr>
            <p:ph idx="1"/>
          </p:nvPr>
        </p:nvSpPr>
        <p:spPr>
          <a:xfrm>
            <a:off x="228600" y="1371600"/>
            <a:ext cx="8686800" cy="4495800"/>
          </a:xfrm>
        </p:spPr>
        <p:txBody>
          <a:bodyPr/>
          <a:lstStyle/>
          <a:p>
            <a:pPr>
              <a:buFont typeface="Wingdings" panose="05000000000000000000" pitchFamily="2" charset="2"/>
              <a:buChar char="q"/>
            </a:pPr>
            <a:r>
              <a:rPr lang="en-US" b="1" dirty="0" smtClean="0">
                <a:solidFill>
                  <a:srgbClr val="002060"/>
                </a:solidFill>
              </a:rPr>
              <a:t>Classified </a:t>
            </a:r>
          </a:p>
          <a:p>
            <a:pPr lvl="1">
              <a:buFont typeface="Wingdings" panose="05000000000000000000" pitchFamily="2" charset="2"/>
              <a:buChar char="q"/>
            </a:pPr>
            <a:r>
              <a:rPr lang="en-US" sz="2000" dirty="0" smtClean="0">
                <a:solidFill>
                  <a:schemeClr val="tx1"/>
                </a:solidFill>
              </a:rPr>
              <a:t>Work </a:t>
            </a:r>
            <a:r>
              <a:rPr lang="en-US" sz="2000" dirty="0">
                <a:solidFill>
                  <a:schemeClr val="tx1"/>
                </a:solidFill>
              </a:rPr>
              <a:t>conducted under the specific designation as Classified by the Federal funding sponsor or other governmental </a:t>
            </a:r>
            <a:r>
              <a:rPr lang="en-US" sz="2000" dirty="0" smtClean="0">
                <a:solidFill>
                  <a:schemeClr val="tx1"/>
                </a:solidFill>
              </a:rPr>
              <a:t>agency.  </a:t>
            </a:r>
          </a:p>
          <a:p>
            <a:pPr lvl="1">
              <a:buFont typeface="Wingdings" panose="05000000000000000000" pitchFamily="2" charset="2"/>
              <a:buChar char="q"/>
            </a:pPr>
            <a:r>
              <a:rPr lang="en-US" sz="2000" dirty="0" smtClean="0">
                <a:solidFill>
                  <a:schemeClr val="tx1"/>
                </a:solidFill>
              </a:rPr>
              <a:t>RU policy is: classified research requiring secrecy may not be conducted on </a:t>
            </a:r>
            <a:r>
              <a:rPr lang="en-US" sz="2000" dirty="0">
                <a:solidFill>
                  <a:schemeClr val="tx1"/>
                </a:solidFill>
              </a:rPr>
              <a:t>the </a:t>
            </a:r>
            <a:r>
              <a:rPr lang="en-US" sz="2000" dirty="0" smtClean="0">
                <a:solidFill>
                  <a:schemeClr val="tx1"/>
                </a:solidFill>
              </a:rPr>
              <a:t>campus. </a:t>
            </a:r>
            <a:r>
              <a:rPr lang="en-US" sz="2000" dirty="0">
                <a:solidFill>
                  <a:srgbClr val="0070C0"/>
                </a:solidFill>
              </a:rPr>
              <a:t>(</a:t>
            </a:r>
            <a:r>
              <a:rPr lang="en-US" sz="2000" dirty="0">
                <a:solidFill>
                  <a:srgbClr val="0070C0"/>
                </a:solidFill>
                <a:hlinkClick r:id="rId2"/>
              </a:rPr>
              <a:t>https://</a:t>
            </a:r>
            <a:r>
              <a:rPr lang="en-US" sz="2000" dirty="0" smtClean="0">
                <a:solidFill>
                  <a:srgbClr val="0070C0"/>
                </a:solidFill>
                <a:hlinkClick r:id="rId2"/>
              </a:rPr>
              <a:t>confluence.rowan.edu/display/POLICY/Openness+in+Research+Policy</a:t>
            </a:r>
            <a:r>
              <a:rPr lang="en-US" sz="2000" dirty="0" smtClean="0">
                <a:solidFill>
                  <a:srgbClr val="0070C0"/>
                </a:solidFill>
              </a:rPr>
              <a:t>.). </a:t>
            </a:r>
          </a:p>
          <a:p>
            <a:pPr>
              <a:buFont typeface="Wingdings" panose="05000000000000000000" pitchFamily="2" charset="2"/>
              <a:buChar char="q"/>
            </a:pPr>
            <a:r>
              <a:rPr lang="en-US" b="1" dirty="0" smtClean="0">
                <a:solidFill>
                  <a:srgbClr val="002060"/>
                </a:solidFill>
              </a:rPr>
              <a:t>Unclassified</a:t>
            </a:r>
          </a:p>
          <a:p>
            <a:pPr lvl="1">
              <a:buFont typeface="Wingdings" panose="05000000000000000000" pitchFamily="2" charset="2"/>
              <a:buChar char="q"/>
            </a:pPr>
            <a:r>
              <a:rPr lang="en-US" sz="2000" dirty="0" smtClean="0">
                <a:solidFill>
                  <a:schemeClr val="tx1"/>
                </a:solidFill>
              </a:rPr>
              <a:t>The </a:t>
            </a:r>
            <a:r>
              <a:rPr lang="en-US" sz="2000" dirty="0">
                <a:solidFill>
                  <a:schemeClr val="tx1"/>
                </a:solidFill>
              </a:rPr>
              <a:t>basic policies of </a:t>
            </a:r>
            <a:r>
              <a:rPr lang="en-US" sz="2000" dirty="0" smtClean="0">
                <a:solidFill>
                  <a:schemeClr val="tx1"/>
                </a:solidFill>
              </a:rPr>
              <a:t>RU include </a:t>
            </a:r>
            <a:r>
              <a:rPr lang="en-US" sz="2000" dirty="0">
                <a:solidFill>
                  <a:schemeClr val="tx1"/>
                </a:solidFill>
              </a:rPr>
              <a:t>complete freedom of research and unrestricted dissemination of </a:t>
            </a:r>
            <a:r>
              <a:rPr lang="en-US" sz="2000" dirty="0" smtClean="0">
                <a:solidFill>
                  <a:schemeClr val="tx1"/>
                </a:solidFill>
              </a:rPr>
              <a:t>information</a:t>
            </a:r>
            <a:r>
              <a:rPr lang="en-US" sz="2000" dirty="0">
                <a:solidFill>
                  <a:schemeClr val="tx1"/>
                </a:solidFill>
              </a:rPr>
              <a:t> </a:t>
            </a:r>
            <a:r>
              <a:rPr lang="en-US" sz="2000" dirty="0" smtClean="0">
                <a:solidFill>
                  <a:srgbClr val="0070C0"/>
                </a:solidFill>
              </a:rPr>
              <a:t>(</a:t>
            </a:r>
            <a:r>
              <a:rPr lang="en-US" sz="2000" dirty="0" smtClean="0">
                <a:solidFill>
                  <a:srgbClr val="0070C0"/>
                </a:solidFill>
                <a:hlinkClick r:id="rId3"/>
              </a:rPr>
              <a:t>https</a:t>
            </a:r>
            <a:r>
              <a:rPr lang="en-US" sz="2000" dirty="0">
                <a:solidFill>
                  <a:srgbClr val="0070C0"/>
                </a:solidFill>
                <a:hlinkClick r:id="rId3"/>
              </a:rPr>
              <a:t>://</a:t>
            </a:r>
            <a:r>
              <a:rPr lang="en-US" sz="2000" dirty="0" smtClean="0">
                <a:solidFill>
                  <a:srgbClr val="0070C0"/>
                </a:solidFill>
                <a:hlinkClick r:id="rId3"/>
              </a:rPr>
              <a:t>confluence.rowan.edu/display/POLICY/Export+Control+Program</a:t>
            </a:r>
            <a:r>
              <a:rPr lang="en-US" sz="2000" dirty="0" smtClean="0">
                <a:solidFill>
                  <a:srgbClr val="0070C0"/>
                </a:solidFill>
              </a:rPr>
              <a:t>.). </a:t>
            </a:r>
            <a:endParaRPr lang="en-US" sz="2000" dirty="0">
              <a:solidFill>
                <a:srgbClr val="0070C0"/>
              </a:solidFill>
            </a:endParaRPr>
          </a:p>
        </p:txBody>
      </p:sp>
    </p:spTree>
    <p:extLst>
      <p:ext uri="{BB962C8B-B14F-4D97-AF65-F5344CB8AC3E}">
        <p14:creationId xmlns:p14="http://schemas.microsoft.com/office/powerpoint/2010/main" val="901607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
            <a:ext cx="7620000" cy="838200"/>
          </a:xfrm>
          <a:solidFill>
            <a:srgbClr val="FFC000"/>
          </a:solidFill>
        </p:spPr>
        <p:txBody>
          <a:bodyPr/>
          <a:lstStyle/>
          <a:p>
            <a:pPr algn="ctr"/>
            <a:r>
              <a:rPr lang="en-US" dirty="0" smtClean="0">
                <a:solidFill>
                  <a:schemeClr val="tx1"/>
                </a:solidFill>
              </a:rPr>
              <a:t>Impact of ECL on Rowan Faculty</a:t>
            </a:r>
            <a:endParaRPr lang="en-US" dirty="0">
              <a:solidFill>
                <a:schemeClr val="tx1"/>
              </a:solidFill>
            </a:endParaRPr>
          </a:p>
        </p:txBody>
      </p:sp>
      <p:sp>
        <p:nvSpPr>
          <p:cNvPr id="3" name="Subtitle 2"/>
          <p:cNvSpPr>
            <a:spLocks noGrp="1"/>
          </p:cNvSpPr>
          <p:nvPr>
            <p:ph type="subTitle" idx="1"/>
          </p:nvPr>
        </p:nvSpPr>
        <p:spPr>
          <a:xfrm>
            <a:off x="419100" y="928255"/>
            <a:ext cx="8305800" cy="5029200"/>
          </a:xfrm>
        </p:spPr>
        <p:txBody>
          <a:bodyPr/>
          <a:lstStyle/>
          <a:p>
            <a:pPr marL="457200" indent="-457200" algn="l">
              <a:buFont typeface="Wingdings" panose="05000000000000000000" pitchFamily="2" charset="2"/>
              <a:buChar char="q"/>
            </a:pPr>
            <a:r>
              <a:rPr lang="en-US" sz="2400" dirty="0" smtClean="0">
                <a:solidFill>
                  <a:schemeClr val="tx1"/>
                </a:solidFill>
              </a:rPr>
              <a:t>Able to conduct research under Fundamental Research Exclusion (FRE).</a:t>
            </a:r>
          </a:p>
          <a:p>
            <a:pPr marL="914400" lvl="1" indent="-457200" algn="l">
              <a:buFont typeface="Wingdings" panose="05000000000000000000" pitchFamily="2" charset="2"/>
              <a:buChar char="q"/>
            </a:pPr>
            <a:r>
              <a:rPr lang="en-US" sz="2000" dirty="0" smtClean="0">
                <a:solidFill>
                  <a:schemeClr val="tx1"/>
                </a:solidFill>
              </a:rPr>
              <a:t>Freedom to publish is mandatory without restrictions when work is done within RU campuses. </a:t>
            </a:r>
          </a:p>
          <a:p>
            <a:pPr marL="463550" lvl="2" indent="-463550" algn="l">
              <a:buFont typeface="Wingdings" panose="05000000000000000000" pitchFamily="2" charset="2"/>
              <a:buChar char="q"/>
            </a:pPr>
            <a:r>
              <a:rPr lang="en-US" sz="2400" dirty="0" smtClean="0">
                <a:solidFill>
                  <a:schemeClr val="tx1"/>
                </a:solidFill>
              </a:rPr>
              <a:t>Able to ship certain items that are designated as EAR99</a:t>
            </a:r>
          </a:p>
          <a:p>
            <a:pPr marL="920750" lvl="3" indent="-463550" algn="l">
              <a:buFont typeface="Wingdings" panose="05000000000000000000" pitchFamily="2" charset="2"/>
              <a:buChar char="q"/>
            </a:pPr>
            <a:r>
              <a:rPr lang="en-US" dirty="0" smtClean="0">
                <a:solidFill>
                  <a:schemeClr val="tx1"/>
                </a:solidFill>
              </a:rPr>
              <a:t>Not on Commerce Control List (CCL) or not containing certain Export Control Commerce Number (ECCN).</a:t>
            </a:r>
          </a:p>
          <a:p>
            <a:pPr marL="920750" lvl="3" indent="-463550" algn="l">
              <a:buFont typeface="Wingdings" panose="05000000000000000000" pitchFamily="2" charset="2"/>
              <a:buChar char="q"/>
            </a:pPr>
            <a:r>
              <a:rPr lang="en-US" dirty="0" smtClean="0">
                <a:solidFill>
                  <a:schemeClr val="tx1"/>
                </a:solidFill>
              </a:rPr>
              <a:t>Low technology goods.</a:t>
            </a:r>
          </a:p>
          <a:p>
            <a:pPr marL="920750" lvl="3" indent="-463550" algn="l">
              <a:buFont typeface="Wingdings" panose="05000000000000000000" pitchFamily="2" charset="2"/>
              <a:buChar char="q"/>
            </a:pPr>
            <a:r>
              <a:rPr lang="en-US" dirty="0" smtClean="0">
                <a:solidFill>
                  <a:schemeClr val="tx1"/>
                </a:solidFill>
              </a:rPr>
              <a:t>Do not require licensing.</a:t>
            </a:r>
          </a:p>
          <a:p>
            <a:pPr marL="914400" lvl="4" indent="-450850" algn="l">
              <a:buFont typeface="Wingdings" panose="05000000000000000000" pitchFamily="2" charset="2"/>
              <a:buChar char="q"/>
            </a:pPr>
            <a:r>
              <a:rPr lang="en-US" dirty="0" smtClean="0">
                <a:solidFill>
                  <a:schemeClr val="tx1"/>
                </a:solidFill>
              </a:rPr>
              <a:t>Cannot be shipped to embargoed countries, end-user of concern or prohibited end-use.  Requires classification and licensing.</a:t>
            </a:r>
          </a:p>
        </p:txBody>
      </p:sp>
    </p:spTree>
    <p:extLst>
      <p:ext uri="{BB962C8B-B14F-4D97-AF65-F5344CB8AC3E}">
        <p14:creationId xmlns:p14="http://schemas.microsoft.com/office/powerpoint/2010/main" val="149348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762000"/>
          </a:xfrm>
          <a:solidFill>
            <a:srgbClr val="FFC000"/>
          </a:solidFill>
        </p:spPr>
        <p:txBody>
          <a:bodyPr/>
          <a:lstStyle/>
          <a:p>
            <a:pPr algn="ctr"/>
            <a:r>
              <a:rPr lang="en-US" dirty="0" smtClean="0">
                <a:latin typeface="+mn-lt"/>
              </a:rPr>
              <a:t>Impact of ECL on Students</a:t>
            </a:r>
            <a:endParaRPr lang="en-US" dirty="0">
              <a:latin typeface="+mn-lt"/>
            </a:endParaRPr>
          </a:p>
        </p:txBody>
      </p:sp>
      <p:sp>
        <p:nvSpPr>
          <p:cNvPr id="3" name="Content Placeholder 2"/>
          <p:cNvSpPr>
            <a:spLocks noGrp="1"/>
          </p:cNvSpPr>
          <p:nvPr>
            <p:ph idx="1"/>
          </p:nvPr>
        </p:nvSpPr>
        <p:spPr>
          <a:xfrm>
            <a:off x="381000" y="1295400"/>
            <a:ext cx="8458200" cy="4495800"/>
          </a:xfrm>
        </p:spPr>
        <p:txBody>
          <a:bodyPr/>
          <a:lstStyle/>
          <a:p>
            <a:pPr>
              <a:buFont typeface="Wingdings" panose="05000000000000000000" pitchFamily="2" charset="2"/>
              <a:buChar char="q"/>
            </a:pPr>
            <a:r>
              <a:rPr lang="en-US" dirty="0" smtClean="0">
                <a:solidFill>
                  <a:schemeClr val="tx1"/>
                </a:solidFill>
              </a:rPr>
              <a:t>Undergraduates</a:t>
            </a:r>
          </a:p>
          <a:p>
            <a:pPr lvl="1">
              <a:buFont typeface="Wingdings" panose="05000000000000000000" pitchFamily="2" charset="2"/>
              <a:buChar char="q"/>
            </a:pPr>
            <a:r>
              <a:rPr lang="en-US" dirty="0" smtClean="0">
                <a:solidFill>
                  <a:schemeClr val="tx1"/>
                </a:solidFill>
              </a:rPr>
              <a:t>Academic courses are exempt from ECL.</a:t>
            </a:r>
          </a:p>
          <a:p>
            <a:pPr lvl="1">
              <a:buFont typeface="Wingdings" panose="05000000000000000000" pitchFamily="2" charset="2"/>
              <a:buChar char="q"/>
            </a:pPr>
            <a:r>
              <a:rPr lang="en-US" dirty="0" smtClean="0">
                <a:solidFill>
                  <a:schemeClr val="tx1"/>
                </a:solidFill>
              </a:rPr>
              <a:t>Travelling on NSF or other funds to attend a conference must follow RU international travel policy.</a:t>
            </a:r>
          </a:p>
          <a:p>
            <a:pPr lvl="1">
              <a:buFont typeface="Wingdings" panose="05000000000000000000" pitchFamily="2" charset="2"/>
              <a:buChar char="q"/>
            </a:pPr>
            <a:r>
              <a:rPr lang="en-US" dirty="0" smtClean="0">
                <a:solidFill>
                  <a:schemeClr val="tx1"/>
                </a:solidFill>
              </a:rPr>
              <a:t>Travel abroad as part of curriculum is exempt from ECL.</a:t>
            </a:r>
          </a:p>
          <a:p>
            <a:pPr>
              <a:buFont typeface="Wingdings" panose="05000000000000000000" pitchFamily="2" charset="2"/>
              <a:buChar char="q"/>
            </a:pPr>
            <a:r>
              <a:rPr lang="en-US" dirty="0" smtClean="0">
                <a:solidFill>
                  <a:schemeClr val="tx1"/>
                </a:solidFill>
              </a:rPr>
              <a:t>Graduate students from </a:t>
            </a:r>
            <a:r>
              <a:rPr lang="en-US" dirty="0">
                <a:solidFill>
                  <a:schemeClr val="tx1"/>
                </a:solidFill>
              </a:rPr>
              <a:t>foreign countries may </a:t>
            </a:r>
            <a:r>
              <a:rPr lang="en-US" dirty="0" smtClean="0">
                <a:solidFill>
                  <a:schemeClr val="tx1"/>
                </a:solidFill>
              </a:rPr>
              <a:t>be able to: </a:t>
            </a:r>
          </a:p>
          <a:p>
            <a:pPr lvl="2">
              <a:buFont typeface="Wingdings" panose="05000000000000000000" pitchFamily="2" charset="2"/>
              <a:buChar char="q"/>
            </a:pPr>
            <a:r>
              <a:rPr lang="en-US" dirty="0">
                <a:solidFill>
                  <a:schemeClr val="tx1"/>
                </a:solidFill>
              </a:rPr>
              <a:t>C</a:t>
            </a:r>
            <a:r>
              <a:rPr lang="en-US" dirty="0" smtClean="0">
                <a:solidFill>
                  <a:schemeClr val="tx1"/>
                </a:solidFill>
              </a:rPr>
              <a:t>onduct </a:t>
            </a:r>
            <a:r>
              <a:rPr lang="en-US" dirty="0">
                <a:solidFill>
                  <a:schemeClr val="tx1"/>
                </a:solidFill>
              </a:rPr>
              <a:t>research with controlled </a:t>
            </a:r>
            <a:r>
              <a:rPr lang="en-US" dirty="0" smtClean="0">
                <a:solidFill>
                  <a:schemeClr val="tx1"/>
                </a:solidFill>
              </a:rPr>
              <a:t>technology;</a:t>
            </a:r>
          </a:p>
          <a:p>
            <a:pPr lvl="2">
              <a:buFont typeface="Wingdings" panose="05000000000000000000" pitchFamily="2" charset="2"/>
              <a:buChar char="q"/>
            </a:pPr>
            <a:r>
              <a:rPr lang="en-US" dirty="0">
                <a:solidFill>
                  <a:schemeClr val="tx1"/>
                </a:solidFill>
              </a:rPr>
              <a:t>S</a:t>
            </a:r>
            <a:r>
              <a:rPr lang="en-US" dirty="0" smtClean="0">
                <a:solidFill>
                  <a:schemeClr val="tx1"/>
                </a:solidFill>
              </a:rPr>
              <a:t>hare </a:t>
            </a:r>
            <a:r>
              <a:rPr lang="en-US" dirty="0">
                <a:solidFill>
                  <a:schemeClr val="tx1"/>
                </a:solidFill>
              </a:rPr>
              <a:t>certain materials with foreign nationals except items such as technology or </a:t>
            </a:r>
            <a:r>
              <a:rPr lang="en-US" dirty="0" smtClean="0">
                <a:solidFill>
                  <a:schemeClr val="tx1"/>
                </a:solidFill>
              </a:rPr>
              <a:t>software (check with Rowan ECO); and</a:t>
            </a:r>
          </a:p>
          <a:p>
            <a:pPr lvl="2">
              <a:buFont typeface="Wingdings" panose="05000000000000000000" pitchFamily="2" charset="2"/>
              <a:buChar char="q"/>
            </a:pPr>
            <a:r>
              <a:rPr lang="en-US" dirty="0" smtClean="0">
                <a:solidFill>
                  <a:schemeClr val="tx1"/>
                </a:solidFill>
              </a:rPr>
              <a:t>Ship </a:t>
            </a:r>
            <a:r>
              <a:rPr lang="en-US" dirty="0">
                <a:solidFill>
                  <a:schemeClr val="tx1"/>
                </a:solidFill>
              </a:rPr>
              <a:t>certain </a:t>
            </a:r>
            <a:r>
              <a:rPr lang="en-US" dirty="0" smtClean="0">
                <a:solidFill>
                  <a:schemeClr val="tx1"/>
                </a:solidFill>
              </a:rPr>
              <a:t>equipment (License determination required).</a:t>
            </a:r>
            <a:endParaRPr lang="en-US" dirty="0">
              <a:solidFill>
                <a:schemeClr val="tx1"/>
              </a:solidFill>
            </a:endParaRPr>
          </a:p>
          <a:p>
            <a:endParaRPr lang="en-US" dirty="0"/>
          </a:p>
        </p:txBody>
      </p:sp>
    </p:spTree>
    <p:extLst>
      <p:ext uri="{BB962C8B-B14F-4D97-AF65-F5344CB8AC3E}">
        <p14:creationId xmlns:p14="http://schemas.microsoft.com/office/powerpoint/2010/main" val="1990998718"/>
      </p:ext>
    </p:extLst>
  </p:cSld>
  <p:clrMapOvr>
    <a:masterClrMapping/>
  </p:clrMapOvr>
</p:sld>
</file>

<file path=ppt/theme/theme1.xml><?xml version="1.0" encoding="utf-8"?>
<a:theme xmlns:a="http://schemas.openxmlformats.org/drawingml/2006/main" name="rowan_presentation_template_one">
  <a:themeElements>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owan_presentation_template_one">
      <a:majorFont>
        <a:latin typeface="Trebuchet MS"/>
        <a:ea typeface="Geneva"/>
        <a:cs typeface="Geneva"/>
      </a:majorFont>
      <a:minorFont>
        <a:latin typeface="Georgia"/>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eorgia" charset="0"/>
            <a:ea typeface="Geneva" charset="0"/>
            <a:cs typeface="Genev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eorgia" charset="0"/>
            <a:ea typeface="Geneva" charset="0"/>
            <a:cs typeface="Geneva" charset="0"/>
          </a:defRPr>
        </a:defPPr>
      </a:lstStyle>
    </a:lnDef>
  </a:objectDefaults>
  <a:extraClrSchemeLst>
    <a:extraClrScheme>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owan_presentation_template_o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owan_presentation_template_o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owan_presentation_template_o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owan_presentation_template_o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owan_presentation_template_o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owan_presentation_template_on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owan_presentation_template_o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owan_presentation_template_o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owan_presentation_template_o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owan_presentation_template_o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owan_presentation_template_o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2837</TotalTime>
  <Words>2784</Words>
  <Application>Microsoft Office PowerPoint</Application>
  <PresentationFormat>On-screen Show (4:3)</PresentationFormat>
  <Paragraphs>196</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Geneva</vt:lpstr>
      <vt:lpstr>Georgia</vt:lpstr>
      <vt:lpstr>Trebuchet MS</vt:lpstr>
      <vt:lpstr>Wingdings</vt:lpstr>
      <vt:lpstr>rowan_presentation_template_one</vt:lpstr>
      <vt:lpstr>Export Control Laws and Concerns</vt:lpstr>
      <vt:lpstr>Intent of ECL </vt:lpstr>
      <vt:lpstr>Export Control Regulatory authorities</vt:lpstr>
      <vt:lpstr>Export Control Definition</vt:lpstr>
      <vt:lpstr>Definitions: Export, Deemed Export and Re-Export </vt:lpstr>
      <vt:lpstr>What is not Export Controlled</vt:lpstr>
      <vt:lpstr>Export Control – Unclassified and Classified Research</vt:lpstr>
      <vt:lpstr>Impact of ECL on Rowan Faculty</vt:lpstr>
      <vt:lpstr>Impact of ECL on Students</vt:lpstr>
      <vt:lpstr>Fundamental Research Exclusion - Definition</vt:lpstr>
      <vt:lpstr>Fundamental Research Exclusion (FRE) Case Scenario</vt:lpstr>
      <vt:lpstr>Dos and Don’ts in EC</vt:lpstr>
      <vt:lpstr>Dos and Don’ts in EC Technical Data Exchange</vt:lpstr>
      <vt:lpstr>Dos and Don’ts in EC Technical Data Exchange</vt:lpstr>
      <vt:lpstr>Dos and Don’ts in EC </vt:lpstr>
      <vt:lpstr>Dos and Don’ts in EC Software</vt:lpstr>
      <vt:lpstr>International Shipment</vt:lpstr>
      <vt:lpstr>International Travel</vt:lpstr>
      <vt:lpstr>Visiting International Scholars and Researchers</vt:lpstr>
      <vt:lpstr>Restricted Party Screening (RPS)</vt:lpstr>
      <vt:lpstr>Technology Control Plan (TCP)</vt:lpstr>
      <vt:lpstr>Technology Commercialization   ECL Concerns</vt:lpstr>
      <vt:lpstr>How to Respond to Cayuse Export Control Question</vt:lpstr>
      <vt:lpstr>Summary</vt:lpstr>
      <vt:lpstr>Export Control  Partners</vt:lpstr>
    </vt:vector>
  </TitlesOfParts>
  <Company>Drexel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RESPONSIBLE CONDUCT OF RESEARCH</dc:title>
  <dc:creator>Sree murthy</dc:creator>
  <cp:lastModifiedBy>Lenz, Jeffrey Douglas</cp:lastModifiedBy>
  <cp:revision>193</cp:revision>
  <cp:lastPrinted>2018-07-13T13:44:40Z</cp:lastPrinted>
  <dcterms:created xsi:type="dcterms:W3CDTF">2016-03-05T17:27:50Z</dcterms:created>
  <dcterms:modified xsi:type="dcterms:W3CDTF">2018-07-13T14:45:35Z</dcterms:modified>
</cp:coreProperties>
</file>