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
  </p:notesMasterIdLst>
  <p:handoutMasterIdLst>
    <p:handoutMasterId r:id="rId6"/>
  </p:handoutMasterIdLst>
  <p:sldIdLst>
    <p:sldId id="330" r:id="rId2"/>
    <p:sldId id="355" r:id="rId3"/>
    <p:sldId id="356" r:id="rId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2"/>
        </a:solidFill>
        <a:latin typeface="Georgia" charset="0"/>
        <a:ea typeface="Geneva" charset="0"/>
        <a:cs typeface="Geneva" charset="0"/>
      </a:defRPr>
    </a:lvl1pPr>
    <a:lvl2pPr marL="457200" algn="l" rtl="0" eaLnBrk="0" fontAlgn="base" hangingPunct="0">
      <a:spcBef>
        <a:spcPct val="0"/>
      </a:spcBef>
      <a:spcAft>
        <a:spcPct val="0"/>
      </a:spcAft>
      <a:defRPr sz="2400" kern="1200">
        <a:solidFill>
          <a:schemeClr val="tx2"/>
        </a:solidFill>
        <a:latin typeface="Georgia" charset="0"/>
        <a:ea typeface="Geneva" charset="0"/>
        <a:cs typeface="Geneva" charset="0"/>
      </a:defRPr>
    </a:lvl2pPr>
    <a:lvl3pPr marL="914400" algn="l" rtl="0" eaLnBrk="0" fontAlgn="base" hangingPunct="0">
      <a:spcBef>
        <a:spcPct val="0"/>
      </a:spcBef>
      <a:spcAft>
        <a:spcPct val="0"/>
      </a:spcAft>
      <a:defRPr sz="2400" kern="1200">
        <a:solidFill>
          <a:schemeClr val="tx2"/>
        </a:solidFill>
        <a:latin typeface="Georgia" charset="0"/>
        <a:ea typeface="Geneva" charset="0"/>
        <a:cs typeface="Geneva" charset="0"/>
      </a:defRPr>
    </a:lvl3pPr>
    <a:lvl4pPr marL="1371600" algn="l" rtl="0" eaLnBrk="0" fontAlgn="base" hangingPunct="0">
      <a:spcBef>
        <a:spcPct val="0"/>
      </a:spcBef>
      <a:spcAft>
        <a:spcPct val="0"/>
      </a:spcAft>
      <a:defRPr sz="2400" kern="1200">
        <a:solidFill>
          <a:schemeClr val="tx2"/>
        </a:solidFill>
        <a:latin typeface="Georgia" charset="0"/>
        <a:ea typeface="Geneva" charset="0"/>
        <a:cs typeface="Geneva" charset="0"/>
      </a:defRPr>
    </a:lvl4pPr>
    <a:lvl5pPr marL="1828800" algn="l" rtl="0" eaLnBrk="0" fontAlgn="base" hangingPunct="0">
      <a:spcBef>
        <a:spcPct val="0"/>
      </a:spcBef>
      <a:spcAft>
        <a:spcPct val="0"/>
      </a:spcAft>
      <a:defRPr sz="2400" kern="1200">
        <a:solidFill>
          <a:schemeClr val="tx2"/>
        </a:solidFill>
        <a:latin typeface="Georgia" charset="0"/>
        <a:ea typeface="Geneva" charset="0"/>
        <a:cs typeface="Geneva" charset="0"/>
      </a:defRPr>
    </a:lvl5pPr>
    <a:lvl6pPr marL="2286000" algn="l" defTabSz="914400" rtl="0" eaLnBrk="1" latinLnBrk="0" hangingPunct="1">
      <a:defRPr sz="2400" kern="1200">
        <a:solidFill>
          <a:schemeClr val="tx2"/>
        </a:solidFill>
        <a:latin typeface="Georgia" charset="0"/>
        <a:ea typeface="Geneva" charset="0"/>
        <a:cs typeface="Geneva" charset="0"/>
      </a:defRPr>
    </a:lvl6pPr>
    <a:lvl7pPr marL="2743200" algn="l" defTabSz="914400" rtl="0" eaLnBrk="1" latinLnBrk="0" hangingPunct="1">
      <a:defRPr sz="2400" kern="1200">
        <a:solidFill>
          <a:schemeClr val="tx2"/>
        </a:solidFill>
        <a:latin typeface="Georgia" charset="0"/>
        <a:ea typeface="Geneva" charset="0"/>
        <a:cs typeface="Geneva" charset="0"/>
      </a:defRPr>
    </a:lvl7pPr>
    <a:lvl8pPr marL="3200400" algn="l" defTabSz="914400" rtl="0" eaLnBrk="1" latinLnBrk="0" hangingPunct="1">
      <a:defRPr sz="2400" kern="1200">
        <a:solidFill>
          <a:schemeClr val="tx2"/>
        </a:solidFill>
        <a:latin typeface="Georgia" charset="0"/>
        <a:ea typeface="Geneva" charset="0"/>
        <a:cs typeface="Geneva" charset="0"/>
      </a:defRPr>
    </a:lvl8pPr>
    <a:lvl9pPr marL="3657600" algn="l" defTabSz="914400" rtl="0" eaLnBrk="1" latinLnBrk="0" hangingPunct="1">
      <a:defRPr sz="2400" kern="1200">
        <a:solidFill>
          <a:schemeClr val="tx2"/>
        </a:solidFill>
        <a:latin typeface="Georgia" charset="0"/>
        <a:ea typeface="Geneva"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ate Mammo" initials="AM" lastIdx="4" clrIdx="0"/>
  <p:cmAuthor id="1" name="Office of Legal and Regulatory Compliance" initials="MF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5111"/>
    <a:srgbClr val="3B1808"/>
    <a:srgbClr val="F7C21C"/>
    <a:srgbClr val="D09E25"/>
    <a:srgbClr val="2B1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98" autoAdjust="0"/>
  </p:normalViewPr>
  <p:slideViewPr>
    <p:cSldViewPr>
      <p:cViewPr varScale="1">
        <p:scale>
          <a:sx n="104" d="100"/>
          <a:sy n="104" d="100"/>
        </p:scale>
        <p:origin x="18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37" d="100"/>
          <a:sy n="137" d="100"/>
        </p:scale>
        <p:origin x="-3664"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638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3F52D5D8-BEDF-4D36-AD53-A64CA91085D4}" type="slidenum">
              <a:rPr lang="en-US"/>
              <a:pPr>
                <a:defRPr/>
              </a:pPr>
              <a:t>‹#›</a:t>
            </a:fld>
            <a:endParaRPr lang="en-US"/>
          </a:p>
        </p:txBody>
      </p:sp>
    </p:spTree>
    <p:extLst>
      <p:ext uri="{BB962C8B-B14F-4D97-AF65-F5344CB8AC3E}">
        <p14:creationId xmlns:p14="http://schemas.microsoft.com/office/powerpoint/2010/main" val="3559417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F44F8AA-35BB-449D-A120-461EA5711051}" type="slidenum">
              <a:rPr lang="en-US"/>
              <a:pPr>
                <a:defRPr/>
              </a:pPr>
              <a:t>‹#›</a:t>
            </a:fld>
            <a:endParaRPr lang="en-US"/>
          </a:p>
        </p:txBody>
      </p:sp>
    </p:spTree>
    <p:extLst>
      <p:ext uri="{BB962C8B-B14F-4D97-AF65-F5344CB8AC3E}">
        <p14:creationId xmlns:p14="http://schemas.microsoft.com/office/powerpoint/2010/main" val="304567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1pPr>
    <a:lvl2pPr marL="4572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2pPr>
    <a:lvl3pPr marL="9144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3pPr>
    <a:lvl4pPr marL="13716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4pPr>
    <a:lvl5pPr marL="18288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178A8B00-5CF5-4384-B2BD-7A92624193BC}" type="slidenum">
              <a:rPr lang="en-US" altLang="en-US" sz="1200" smtClean="0"/>
              <a:pPr/>
              <a:t>1</a:t>
            </a:fld>
            <a:endParaRPr lang="en-US" altLang="en-US" sz="1200"/>
          </a:p>
        </p:txBody>
      </p:sp>
    </p:spTree>
    <p:extLst>
      <p:ext uri="{BB962C8B-B14F-4D97-AF65-F5344CB8AC3E}">
        <p14:creationId xmlns:p14="http://schemas.microsoft.com/office/powerpoint/2010/main" val="45435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2</a:t>
            </a:fld>
            <a:endParaRPr lang="en-US" altLang="en-US" sz="1200"/>
          </a:p>
        </p:txBody>
      </p:sp>
    </p:spTree>
    <p:extLst>
      <p:ext uri="{BB962C8B-B14F-4D97-AF65-F5344CB8AC3E}">
        <p14:creationId xmlns:p14="http://schemas.microsoft.com/office/powerpoint/2010/main" val="107675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3</a:t>
            </a:fld>
            <a:endParaRPr lang="en-US" altLang="en-US" sz="1200"/>
          </a:p>
        </p:txBody>
      </p:sp>
    </p:spTree>
    <p:extLst>
      <p:ext uri="{BB962C8B-B14F-4D97-AF65-F5344CB8AC3E}">
        <p14:creationId xmlns:p14="http://schemas.microsoft.com/office/powerpoint/2010/main" val="322543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0686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42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80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559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7781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79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06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76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225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297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295400" y="1143000"/>
            <a:ext cx="7543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2" name="Text Box 8"/>
          <p:cNvSpPr txBox="1">
            <a:spLocks noChangeArrowheads="1"/>
          </p:cNvSpPr>
          <p:nvPr userDrawn="1"/>
        </p:nvSpPr>
        <p:spPr bwMode="auto">
          <a:xfrm>
            <a:off x="8534400" y="6477000"/>
            <a:ext cx="457200" cy="304800"/>
          </a:xfrm>
          <a:prstGeom prst="rect">
            <a:avLst/>
          </a:prstGeom>
          <a:noFill/>
          <a:ln w="9525">
            <a:noFill/>
            <a:miter lim="800000"/>
            <a:headEnd/>
            <a:tailEnd/>
          </a:ln>
        </p:spPr>
        <p:txBody>
          <a:bodyPr>
            <a:spAutoFit/>
          </a:bodyPr>
          <a:lstStyle>
            <a:lvl1pPr>
              <a:defRPr sz="2400">
                <a:solidFill>
                  <a:schemeClr val="tx2"/>
                </a:solidFill>
                <a:latin typeface="Georgia" charset="0"/>
                <a:ea typeface="Geneva" charset="0"/>
                <a:cs typeface="Geneva" charset="0"/>
              </a:defRPr>
            </a:lvl1pPr>
            <a:lvl2pPr marL="37931725" indent="-37474525">
              <a:defRPr sz="2400">
                <a:solidFill>
                  <a:schemeClr val="tx2"/>
                </a:solidFill>
                <a:latin typeface="Georgia" charset="0"/>
                <a:ea typeface="Geneva" charset="0"/>
                <a:cs typeface="Geneva" charset="0"/>
              </a:defRPr>
            </a:lvl2pPr>
            <a:lvl3pPr>
              <a:defRPr sz="2400">
                <a:solidFill>
                  <a:schemeClr val="tx2"/>
                </a:solidFill>
                <a:latin typeface="Georgia" charset="0"/>
                <a:ea typeface="Geneva" charset="0"/>
                <a:cs typeface="Geneva" charset="0"/>
              </a:defRPr>
            </a:lvl3pPr>
            <a:lvl4pPr>
              <a:defRPr sz="2400">
                <a:solidFill>
                  <a:schemeClr val="tx2"/>
                </a:solidFill>
                <a:latin typeface="Georgia" charset="0"/>
                <a:ea typeface="Geneva" charset="0"/>
                <a:cs typeface="Geneva" charset="0"/>
              </a:defRPr>
            </a:lvl4pPr>
            <a:lvl5pPr>
              <a:defRPr sz="2400">
                <a:solidFill>
                  <a:schemeClr val="tx2"/>
                </a:solidFill>
                <a:latin typeface="Georgia" charset="0"/>
                <a:ea typeface="Geneva" charset="0"/>
                <a:cs typeface="Geneva" charset="0"/>
              </a:defRPr>
            </a:lvl5pPr>
            <a:lvl6pPr marL="457200" eaLnBrk="0" fontAlgn="base" hangingPunct="0">
              <a:spcBef>
                <a:spcPct val="0"/>
              </a:spcBef>
              <a:spcAft>
                <a:spcPct val="0"/>
              </a:spcAft>
              <a:defRPr sz="2400">
                <a:solidFill>
                  <a:schemeClr val="tx2"/>
                </a:solidFill>
                <a:latin typeface="Georgia" charset="0"/>
                <a:ea typeface="Geneva" charset="0"/>
                <a:cs typeface="Geneva" charset="0"/>
              </a:defRPr>
            </a:lvl6pPr>
            <a:lvl7pPr marL="914400" eaLnBrk="0" fontAlgn="base" hangingPunct="0">
              <a:spcBef>
                <a:spcPct val="0"/>
              </a:spcBef>
              <a:spcAft>
                <a:spcPct val="0"/>
              </a:spcAft>
              <a:defRPr sz="2400">
                <a:solidFill>
                  <a:schemeClr val="tx2"/>
                </a:solidFill>
                <a:latin typeface="Georgia" charset="0"/>
                <a:ea typeface="Geneva" charset="0"/>
                <a:cs typeface="Geneva" charset="0"/>
              </a:defRPr>
            </a:lvl7pPr>
            <a:lvl8pPr marL="1371600" eaLnBrk="0" fontAlgn="base" hangingPunct="0">
              <a:spcBef>
                <a:spcPct val="0"/>
              </a:spcBef>
              <a:spcAft>
                <a:spcPct val="0"/>
              </a:spcAft>
              <a:defRPr sz="2400">
                <a:solidFill>
                  <a:schemeClr val="tx2"/>
                </a:solidFill>
                <a:latin typeface="Georgia" charset="0"/>
                <a:ea typeface="Geneva" charset="0"/>
                <a:cs typeface="Geneva" charset="0"/>
              </a:defRPr>
            </a:lvl8pPr>
            <a:lvl9pPr marL="1828800" eaLnBrk="0" fontAlgn="base" hangingPunct="0">
              <a:spcBef>
                <a:spcPct val="0"/>
              </a:spcBef>
              <a:spcAft>
                <a:spcPct val="0"/>
              </a:spcAft>
              <a:defRPr sz="2400">
                <a:solidFill>
                  <a:schemeClr val="tx2"/>
                </a:solidFill>
                <a:latin typeface="Georgia" charset="0"/>
                <a:ea typeface="Geneva" charset="0"/>
                <a:cs typeface="Geneva" charset="0"/>
              </a:defRPr>
            </a:lvl9pPr>
          </a:lstStyle>
          <a:p>
            <a:pPr algn="r">
              <a:spcBef>
                <a:spcPct val="50000"/>
              </a:spcBef>
              <a:defRPr/>
            </a:pPr>
            <a:fld id="{EB3632CF-7CE4-4F71-970B-7D0748965DE7}" type="slidenum">
              <a:rPr lang="en-US" sz="1400" smtClean="0">
                <a:solidFill>
                  <a:srgbClr val="7F5111"/>
                </a:solidFill>
              </a:rPr>
              <a:pPr algn="r">
                <a:spcBef>
                  <a:spcPct val="50000"/>
                </a:spcBef>
                <a:defRPr/>
              </a:pP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2pPr>
      <a:lvl3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3pPr>
      <a:lvl4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4pPr>
      <a:lvl5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5pPr>
      <a:lvl6pPr marL="4572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6pPr>
      <a:lvl7pPr marL="9144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7pPr>
      <a:lvl8pPr marL="13716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8pPr>
      <a:lvl9pPr marL="18288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a:solidFill>
            <a:srgbClr val="7F5111"/>
          </a:solidFill>
          <a:latin typeface="+mn-lt"/>
          <a:ea typeface="+mn-ea"/>
          <a:cs typeface="+mn-cs"/>
        </a:defRPr>
      </a:lvl3pPr>
      <a:lvl4pPr marL="1600200" indent="-228600" algn="l" rtl="0" eaLnBrk="0" fontAlgn="base" hangingPunct="0">
        <a:spcBef>
          <a:spcPct val="20000"/>
        </a:spcBef>
        <a:spcAft>
          <a:spcPct val="0"/>
        </a:spcAft>
        <a:buChar char="–"/>
        <a:defRPr>
          <a:solidFill>
            <a:srgbClr val="7F5111"/>
          </a:solidFill>
          <a:latin typeface="+mn-lt"/>
          <a:ea typeface="+mn-ea"/>
          <a:cs typeface="+mn-cs"/>
        </a:defRPr>
      </a:lvl4pPr>
      <a:lvl5pPr marL="2057400" indent="-228600" algn="l" rtl="0" eaLnBrk="0" fontAlgn="base" hangingPunct="0">
        <a:spcBef>
          <a:spcPct val="20000"/>
        </a:spcBef>
        <a:spcAft>
          <a:spcPct val="0"/>
        </a:spcAft>
        <a:buChar char="»"/>
        <a:defRPr>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eIRB@rowan.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69757"/>
            <a:ext cx="2209800" cy="553998"/>
          </a:xfrm>
          <a:prstGeom prst="rect">
            <a:avLst/>
          </a:prstGeom>
          <a:noFill/>
        </p:spPr>
        <p:txBody>
          <a:bodyPr wrap="square" rtlCol="0">
            <a:spAutoFit/>
          </a:bodyPr>
          <a:lstStyle/>
          <a:p>
            <a:r>
              <a:rPr lang="en-US" sz="1000" b="1" dirty="0"/>
              <a:t>NJ Dept. of Health </a:t>
            </a:r>
          </a:p>
          <a:p>
            <a:r>
              <a:rPr lang="en-US" sz="1000" dirty="0"/>
              <a:t>Decision Tree for CIRB Submission</a:t>
            </a:r>
          </a:p>
          <a:p>
            <a:r>
              <a:rPr lang="en-US" sz="1000" dirty="0"/>
              <a:t>Revised: 09/25/2020</a:t>
            </a:r>
          </a:p>
        </p:txBody>
      </p:sp>
      <p:sp>
        <p:nvSpPr>
          <p:cNvPr id="7" name="Flowchart: Process 6"/>
          <p:cNvSpPr/>
          <p:nvPr/>
        </p:nvSpPr>
        <p:spPr>
          <a:xfrm>
            <a:off x="2362200" y="369757"/>
            <a:ext cx="3657600" cy="145904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Is this research defined as: </a:t>
            </a:r>
          </a:p>
          <a:p>
            <a:pPr algn="ctr"/>
            <a:r>
              <a:rPr lang="en-US" sz="1000" dirty="0">
                <a:solidFill>
                  <a:schemeClr val="tx1"/>
                </a:solidFill>
              </a:rPr>
              <a:t>A systematic investigation which includes research development, testing and evaluation, designed to contribute to generalizable knowledge, i.e., publication, presentation, or achievement of a degree</a:t>
            </a:r>
          </a:p>
          <a:p>
            <a:pPr algn="ctr"/>
            <a:r>
              <a:rPr lang="en-US" sz="1000" b="1" dirty="0">
                <a:solidFill>
                  <a:srgbClr val="FF0000"/>
                </a:solidFill>
              </a:rPr>
              <a:t>NOTE:</a:t>
            </a:r>
            <a:r>
              <a:rPr lang="en-US" sz="1000" dirty="0">
                <a:solidFill>
                  <a:schemeClr val="tx1"/>
                </a:solidFill>
              </a:rPr>
              <a:t> Rowan University IRB will make the determination whether a proposed study is human subjects’ research or not. The Principal Investigator IS STILL REQUIRED to submit a CIRB application requesting a Non-Human subjects review.</a:t>
            </a:r>
          </a:p>
        </p:txBody>
      </p:sp>
      <p:sp>
        <p:nvSpPr>
          <p:cNvPr id="8" name="Flowchart: Process 7"/>
          <p:cNvSpPr/>
          <p:nvPr/>
        </p:nvSpPr>
        <p:spPr>
          <a:xfrm>
            <a:off x="3243858" y="2298536"/>
            <a:ext cx="1905000" cy="4572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Are you using data / information about a living individual?</a:t>
            </a:r>
          </a:p>
        </p:txBody>
      </p:sp>
      <p:sp>
        <p:nvSpPr>
          <p:cNvPr id="10" name="Flowchart: Process 9"/>
          <p:cNvSpPr/>
          <p:nvPr/>
        </p:nvSpPr>
        <p:spPr>
          <a:xfrm>
            <a:off x="2083298" y="3189922"/>
            <a:ext cx="4215404" cy="1483994"/>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Is there an interaction or an intervention with a living person related to this research; OR is the information individually identifiable and is the information private  (is the information collected where the subject can reasonably expect that a recording is not taking place and the information was provided for a purpose  where there is not an expectation that the information will be made public or used in the conduct of research)? If using confidential information or a link exists between different data sets for this research, then please  follow the arrow marked ‘Yes’</a:t>
            </a:r>
          </a:p>
        </p:txBody>
      </p:sp>
      <p:cxnSp>
        <p:nvCxnSpPr>
          <p:cNvPr id="17" name="Straight Arrow Connector 16"/>
          <p:cNvCxnSpPr>
            <a:stCxn id="7" idx="2"/>
            <a:endCxn id="8" idx="0"/>
          </p:cNvCxnSpPr>
          <p:nvPr/>
        </p:nvCxnSpPr>
        <p:spPr>
          <a:xfrm>
            <a:off x="4191000" y="1828800"/>
            <a:ext cx="5358" cy="4697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680519" y="1940879"/>
            <a:ext cx="432792" cy="246221"/>
          </a:xfrm>
          <a:prstGeom prst="rect">
            <a:avLst/>
          </a:prstGeom>
          <a:noFill/>
        </p:spPr>
        <p:txBody>
          <a:bodyPr wrap="square" rtlCol="0">
            <a:spAutoFit/>
          </a:bodyPr>
          <a:lstStyle/>
          <a:p>
            <a:r>
              <a:rPr lang="en-US" sz="1000" b="1" dirty="0"/>
              <a:t>Yes</a:t>
            </a:r>
            <a:endParaRPr lang="en-US" sz="1000" dirty="0"/>
          </a:p>
        </p:txBody>
      </p:sp>
      <p:sp>
        <p:nvSpPr>
          <p:cNvPr id="23" name="TextBox 22"/>
          <p:cNvSpPr txBox="1"/>
          <p:nvPr/>
        </p:nvSpPr>
        <p:spPr>
          <a:xfrm>
            <a:off x="3680519" y="2763412"/>
            <a:ext cx="432792" cy="246221"/>
          </a:xfrm>
          <a:prstGeom prst="rect">
            <a:avLst/>
          </a:prstGeom>
          <a:noFill/>
        </p:spPr>
        <p:txBody>
          <a:bodyPr wrap="square" rtlCol="0">
            <a:spAutoFit/>
          </a:bodyPr>
          <a:lstStyle/>
          <a:p>
            <a:r>
              <a:rPr lang="en-US" sz="1000" b="1" dirty="0"/>
              <a:t>Yes</a:t>
            </a:r>
            <a:endParaRPr lang="en-US" sz="1000" dirty="0"/>
          </a:p>
        </p:txBody>
      </p:sp>
      <p:sp>
        <p:nvSpPr>
          <p:cNvPr id="41" name="Flowchart: Connector 40"/>
          <p:cNvSpPr/>
          <p:nvPr/>
        </p:nvSpPr>
        <p:spPr>
          <a:xfrm>
            <a:off x="3896915" y="5205340"/>
            <a:ext cx="598885" cy="3507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83" name="TextBox 82"/>
          <p:cNvSpPr txBox="1"/>
          <p:nvPr/>
        </p:nvSpPr>
        <p:spPr>
          <a:xfrm flipH="1">
            <a:off x="6640189" y="667506"/>
            <a:ext cx="491259" cy="246221"/>
          </a:xfrm>
          <a:prstGeom prst="rect">
            <a:avLst/>
          </a:prstGeom>
          <a:noFill/>
        </p:spPr>
        <p:txBody>
          <a:bodyPr wrap="square" rtlCol="0">
            <a:spAutoFit/>
          </a:bodyPr>
          <a:lstStyle/>
          <a:p>
            <a:r>
              <a:rPr lang="en-US" sz="1000" b="1" dirty="0"/>
              <a:t>No</a:t>
            </a:r>
            <a:endParaRPr lang="en-US" sz="1000" dirty="0"/>
          </a:p>
        </p:txBody>
      </p:sp>
      <p:cxnSp>
        <p:nvCxnSpPr>
          <p:cNvPr id="84" name="Straight Arrow Connector 83"/>
          <p:cNvCxnSpPr>
            <a:stCxn id="8" idx="2"/>
            <a:endCxn id="10" idx="0"/>
          </p:cNvCxnSpPr>
          <p:nvPr/>
        </p:nvCxnSpPr>
        <p:spPr>
          <a:xfrm flipH="1">
            <a:off x="4191000" y="2755736"/>
            <a:ext cx="5358" cy="434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7" idx="3"/>
            <a:endCxn id="40" idx="0"/>
          </p:cNvCxnSpPr>
          <p:nvPr/>
        </p:nvCxnSpPr>
        <p:spPr bwMode="auto">
          <a:xfrm>
            <a:off x="6019800" y="1099279"/>
            <a:ext cx="1529197" cy="4106061"/>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91" name="Elbow Connector 90"/>
          <p:cNvCxnSpPr>
            <a:stCxn id="8" idx="3"/>
            <a:endCxn id="40" idx="0"/>
          </p:cNvCxnSpPr>
          <p:nvPr/>
        </p:nvCxnSpPr>
        <p:spPr bwMode="auto">
          <a:xfrm>
            <a:off x="5148858" y="2527136"/>
            <a:ext cx="2400139" cy="2678204"/>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93" name="TextBox 92"/>
          <p:cNvSpPr txBox="1"/>
          <p:nvPr/>
        </p:nvSpPr>
        <p:spPr>
          <a:xfrm flipH="1">
            <a:off x="6640190" y="2108303"/>
            <a:ext cx="491259" cy="246221"/>
          </a:xfrm>
          <a:prstGeom prst="rect">
            <a:avLst/>
          </a:prstGeom>
          <a:noFill/>
        </p:spPr>
        <p:txBody>
          <a:bodyPr wrap="square" rtlCol="0">
            <a:spAutoFit/>
          </a:bodyPr>
          <a:lstStyle/>
          <a:p>
            <a:r>
              <a:rPr lang="en-US" sz="1000" b="1" dirty="0"/>
              <a:t>No</a:t>
            </a:r>
            <a:endParaRPr lang="en-US" sz="1000" dirty="0"/>
          </a:p>
        </p:txBody>
      </p:sp>
      <p:cxnSp>
        <p:nvCxnSpPr>
          <p:cNvPr id="94" name="Elbow Connector 93"/>
          <p:cNvCxnSpPr>
            <a:stCxn id="10" idx="3"/>
            <a:endCxn id="40" idx="0"/>
          </p:cNvCxnSpPr>
          <p:nvPr/>
        </p:nvCxnSpPr>
        <p:spPr bwMode="auto">
          <a:xfrm>
            <a:off x="6298702" y="3931919"/>
            <a:ext cx="1250295" cy="1273421"/>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96" name="TextBox 95"/>
          <p:cNvSpPr txBox="1"/>
          <p:nvPr/>
        </p:nvSpPr>
        <p:spPr>
          <a:xfrm flipH="1">
            <a:off x="6681936" y="2924342"/>
            <a:ext cx="491259" cy="246221"/>
          </a:xfrm>
          <a:prstGeom prst="rect">
            <a:avLst/>
          </a:prstGeom>
          <a:noFill/>
        </p:spPr>
        <p:txBody>
          <a:bodyPr wrap="square" rtlCol="0">
            <a:spAutoFit/>
          </a:bodyPr>
          <a:lstStyle/>
          <a:p>
            <a:r>
              <a:rPr lang="en-US" sz="1000" b="1" dirty="0"/>
              <a:t>No</a:t>
            </a:r>
            <a:endParaRPr lang="en-US" sz="1000" dirty="0"/>
          </a:p>
        </p:txBody>
      </p:sp>
      <p:cxnSp>
        <p:nvCxnSpPr>
          <p:cNvPr id="104" name="Straight Arrow Connector 103"/>
          <p:cNvCxnSpPr>
            <a:stCxn id="10" idx="2"/>
            <a:endCxn id="41" idx="0"/>
          </p:cNvCxnSpPr>
          <p:nvPr/>
        </p:nvCxnSpPr>
        <p:spPr>
          <a:xfrm>
            <a:off x="4191000" y="4673916"/>
            <a:ext cx="5358" cy="5314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3680519" y="4857861"/>
            <a:ext cx="432792" cy="246221"/>
          </a:xfrm>
          <a:prstGeom prst="rect">
            <a:avLst/>
          </a:prstGeom>
          <a:noFill/>
        </p:spPr>
        <p:txBody>
          <a:bodyPr wrap="square" rtlCol="0">
            <a:spAutoFit/>
          </a:bodyPr>
          <a:lstStyle/>
          <a:p>
            <a:r>
              <a:rPr lang="en-US" sz="1000" b="1" dirty="0"/>
              <a:t>Yes</a:t>
            </a:r>
            <a:endParaRPr lang="en-US" sz="1000" dirty="0"/>
          </a:p>
        </p:txBody>
      </p:sp>
      <p:sp>
        <p:nvSpPr>
          <p:cNvPr id="40" name="Flowchart: Connector 39"/>
          <p:cNvSpPr/>
          <p:nvPr/>
        </p:nvSpPr>
        <p:spPr>
          <a:xfrm>
            <a:off x="7173194" y="5205340"/>
            <a:ext cx="751605" cy="433459"/>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58" name="TextBox 57"/>
          <p:cNvSpPr txBox="1"/>
          <p:nvPr/>
        </p:nvSpPr>
        <p:spPr>
          <a:xfrm>
            <a:off x="6482196" y="5715000"/>
            <a:ext cx="2133600" cy="246221"/>
          </a:xfrm>
          <a:prstGeom prst="rect">
            <a:avLst/>
          </a:prstGeom>
          <a:noFill/>
        </p:spPr>
        <p:txBody>
          <a:bodyPr wrap="square" rtlCol="0">
            <a:spAutoFit/>
          </a:bodyPr>
          <a:lstStyle/>
          <a:p>
            <a:r>
              <a:rPr lang="en-US" sz="1000" b="1" dirty="0"/>
              <a:t>Non-Human Subjects Review</a:t>
            </a:r>
            <a:endParaRPr lang="en-US" sz="1000" dirty="0"/>
          </a:p>
        </p:txBody>
      </p:sp>
      <p:sp>
        <p:nvSpPr>
          <p:cNvPr id="59" name="TextBox 58"/>
          <p:cNvSpPr txBox="1"/>
          <p:nvPr/>
        </p:nvSpPr>
        <p:spPr>
          <a:xfrm>
            <a:off x="3352800" y="5674615"/>
            <a:ext cx="1909763" cy="246221"/>
          </a:xfrm>
          <a:prstGeom prst="rect">
            <a:avLst/>
          </a:prstGeom>
          <a:noFill/>
        </p:spPr>
        <p:txBody>
          <a:bodyPr wrap="square" rtlCol="0">
            <a:spAutoFit/>
          </a:bodyPr>
          <a:lstStyle/>
          <a:p>
            <a:r>
              <a:rPr lang="en-US" sz="1000" b="1" dirty="0"/>
              <a:t>Human Subjects Review</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4667249" y="311000"/>
            <a:ext cx="6096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a:t>
            </a:r>
          </a:p>
          <a:p>
            <a:r>
              <a:rPr lang="en-US" sz="1000" dirty="0"/>
              <a:t>Rowan University CIRB Process</a:t>
            </a:r>
          </a:p>
        </p:txBody>
      </p:sp>
      <p:sp>
        <p:nvSpPr>
          <p:cNvPr id="4" name="Flowchart: Process 3"/>
          <p:cNvSpPr/>
          <p:nvPr/>
        </p:nvSpPr>
        <p:spPr>
          <a:xfrm>
            <a:off x="333375" y="804217"/>
            <a:ext cx="2266949" cy="102458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Coordinators, Co-Investigators, and Study Staff request a Guest Account in CIRB.  Personnel receive notification of CIRB account in approx. 48 hours</a:t>
            </a:r>
          </a:p>
        </p:txBody>
      </p:sp>
      <p:cxnSp>
        <p:nvCxnSpPr>
          <p:cNvPr id="5" name="Straight Arrow Connector 4"/>
          <p:cNvCxnSpPr>
            <a:stCxn id="20" idx="4"/>
            <a:endCxn id="4" idx="0"/>
          </p:cNvCxnSpPr>
          <p:nvPr/>
        </p:nvCxnSpPr>
        <p:spPr>
          <a:xfrm>
            <a:off x="1466850" y="566876"/>
            <a:ext cx="0" cy="2373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490541" y="2133600"/>
            <a:ext cx="1952627" cy="13716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and/or Co-Investigator creates CIRB application. Completes and uploads all applicable information listed </a:t>
            </a:r>
            <a:r>
              <a:rPr lang="en-US" sz="1000" b="1" dirty="0">
                <a:solidFill>
                  <a:schemeClr val="tx1"/>
                </a:solidFill>
              </a:rPr>
              <a:t>in CIRB Application Requirements</a:t>
            </a:r>
            <a:r>
              <a:rPr lang="en-US" sz="1000" dirty="0">
                <a:solidFill>
                  <a:schemeClr val="tx1"/>
                </a:solidFill>
              </a:rPr>
              <a:t> and completes CIRB application</a:t>
            </a:r>
          </a:p>
        </p:txBody>
      </p:sp>
      <p:cxnSp>
        <p:nvCxnSpPr>
          <p:cNvPr id="7" name="Straight Arrow Connector 6"/>
          <p:cNvCxnSpPr>
            <a:stCxn id="4" idx="2"/>
            <a:endCxn id="6" idx="0"/>
          </p:cNvCxnSpPr>
          <p:nvPr/>
        </p:nvCxnSpPr>
        <p:spPr>
          <a:xfrm>
            <a:off x="1466850" y="1828800"/>
            <a:ext cx="5"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lowchart: Process 7"/>
          <p:cNvSpPr/>
          <p:nvPr/>
        </p:nvSpPr>
        <p:spPr>
          <a:xfrm>
            <a:off x="500069" y="3723583"/>
            <a:ext cx="1952624" cy="60381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All Co-Investigators listed in the CIRB application need to Accept Participation.</a:t>
            </a:r>
          </a:p>
        </p:txBody>
      </p:sp>
      <p:cxnSp>
        <p:nvCxnSpPr>
          <p:cNvPr id="9" name="Straight Arrow Connector 8"/>
          <p:cNvCxnSpPr>
            <a:stCxn id="6" idx="2"/>
            <a:endCxn id="8" idx="0"/>
          </p:cNvCxnSpPr>
          <p:nvPr/>
        </p:nvCxnSpPr>
        <p:spPr>
          <a:xfrm>
            <a:off x="1466855" y="3505200"/>
            <a:ext cx="9526" cy="21838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Flowchart: Process 9"/>
          <p:cNvSpPr/>
          <p:nvPr/>
        </p:nvSpPr>
        <p:spPr>
          <a:xfrm>
            <a:off x="6527322" y="825971"/>
            <a:ext cx="2464278" cy="328882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CIRB Application  Requirements:</a:t>
            </a:r>
          </a:p>
          <a:p>
            <a:pPr marL="228600" indent="-228600">
              <a:buFont typeface="+mj-lt"/>
              <a:buAutoNum type="arabicParenR"/>
            </a:pPr>
            <a:r>
              <a:rPr lang="en-US" sz="1000" dirty="0">
                <a:solidFill>
                  <a:schemeClr val="tx1"/>
                </a:solidFill>
              </a:rPr>
              <a:t>Investigator Financial and Other Personal Interest Form</a:t>
            </a:r>
          </a:p>
          <a:p>
            <a:pPr marL="228600" indent="-228600">
              <a:buFont typeface="+mj-lt"/>
              <a:buAutoNum type="arabicParenR"/>
            </a:pPr>
            <a:r>
              <a:rPr lang="en-US" sz="1000" dirty="0">
                <a:solidFill>
                  <a:schemeClr val="tx1"/>
                </a:solidFill>
              </a:rPr>
              <a:t>Protocol Template</a:t>
            </a:r>
          </a:p>
          <a:p>
            <a:pPr marL="228600" indent="-228600">
              <a:buFont typeface="+mj-lt"/>
              <a:buAutoNum type="arabicParenR"/>
            </a:pPr>
            <a:r>
              <a:rPr lang="en-US" sz="1000" dirty="0">
                <a:solidFill>
                  <a:schemeClr val="tx1"/>
                </a:solidFill>
              </a:rPr>
              <a:t>Consent Forms</a:t>
            </a:r>
          </a:p>
          <a:p>
            <a:pPr marL="228600" indent="-228600">
              <a:buFont typeface="+mj-lt"/>
              <a:buAutoNum type="arabicParenR"/>
            </a:pPr>
            <a:r>
              <a:rPr lang="en-US" sz="1000" dirty="0">
                <a:solidFill>
                  <a:schemeClr val="tx1"/>
                </a:solidFill>
              </a:rPr>
              <a:t>Research Materials – Data Collection Sheet, survey, interview or other instruments; screening instruments</a:t>
            </a:r>
          </a:p>
          <a:p>
            <a:pPr marL="228600" indent="-228600">
              <a:buFont typeface="+mj-lt"/>
              <a:buAutoNum type="arabicParenR"/>
            </a:pPr>
            <a:r>
              <a:rPr lang="en-US" sz="1000" dirty="0">
                <a:solidFill>
                  <a:schemeClr val="tx1"/>
                </a:solidFill>
              </a:rPr>
              <a:t>Advertisements, letters</a:t>
            </a:r>
          </a:p>
          <a:p>
            <a:pPr marL="228600" indent="-228600">
              <a:buFont typeface="+mj-lt"/>
              <a:buAutoNum type="arabicParenR"/>
            </a:pPr>
            <a:r>
              <a:rPr lang="en-US" sz="1000" dirty="0">
                <a:solidFill>
                  <a:schemeClr val="tx1"/>
                </a:solidFill>
              </a:rPr>
              <a:t>Detailed data  that will be obtained from NJDOH via  Data Use Agreement </a:t>
            </a:r>
          </a:p>
          <a:p>
            <a:pPr marL="228600" indent="-228600">
              <a:buFont typeface="+mj-lt"/>
              <a:buAutoNum type="arabicParenR"/>
            </a:pPr>
            <a:r>
              <a:rPr lang="en-US" sz="1000" dirty="0">
                <a:solidFill>
                  <a:schemeClr val="tx1"/>
                </a:solidFill>
              </a:rPr>
              <a:t>Investigators CV’s and resumes</a:t>
            </a:r>
          </a:p>
          <a:p>
            <a:pPr marL="228600" indent="-228600">
              <a:buFont typeface="+mj-lt"/>
              <a:buAutoNum type="arabicParenR"/>
            </a:pPr>
            <a:r>
              <a:rPr lang="en-US" sz="1000" dirty="0">
                <a:solidFill>
                  <a:schemeClr val="tx1"/>
                </a:solidFill>
              </a:rPr>
              <a:t>Any other document(s)/materials pertinent to the proposed research study</a:t>
            </a:r>
          </a:p>
          <a:p>
            <a:pPr marL="228600" indent="-228600">
              <a:buFont typeface="+mj-lt"/>
              <a:buAutoNum type="arabicParenR"/>
            </a:pPr>
            <a:r>
              <a:rPr lang="en-US" sz="1000" dirty="0">
                <a:solidFill>
                  <a:schemeClr val="tx1"/>
                </a:solidFill>
              </a:rPr>
              <a:t>Agreement for the Ethical Conduct of Human Subjects Research (formerly NJDOH OC-41)</a:t>
            </a:r>
          </a:p>
        </p:txBody>
      </p:sp>
      <p:sp>
        <p:nvSpPr>
          <p:cNvPr id="12" name="Flowchart: Process 11"/>
          <p:cNvSpPr/>
          <p:nvPr/>
        </p:nvSpPr>
        <p:spPr>
          <a:xfrm>
            <a:off x="452441" y="4953000"/>
            <a:ext cx="3319460" cy="9144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submits study in CIRB.  If errors are noted when submitting, then specific CIRB pages noted in error message need to be corrected. If no errors occur, then the study is submitted for Department Review and Approval.</a:t>
            </a:r>
          </a:p>
        </p:txBody>
      </p:sp>
      <p:cxnSp>
        <p:nvCxnSpPr>
          <p:cNvPr id="13" name="Straight Arrow Connector 12"/>
          <p:cNvCxnSpPr>
            <a:endCxn id="12" idx="0"/>
          </p:cNvCxnSpPr>
          <p:nvPr/>
        </p:nvCxnSpPr>
        <p:spPr>
          <a:xfrm>
            <a:off x="1450780" y="4337264"/>
            <a:ext cx="661391" cy="6157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lowchart: Connector 19"/>
          <p:cNvSpPr/>
          <p:nvPr/>
        </p:nvSpPr>
        <p:spPr>
          <a:xfrm>
            <a:off x="1200150" y="313704"/>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27" name="Flowchart: Process 26"/>
          <p:cNvSpPr/>
          <p:nvPr/>
        </p:nvSpPr>
        <p:spPr>
          <a:xfrm>
            <a:off x="3771900" y="804217"/>
            <a:ext cx="2400298" cy="41498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requests a Guest Account in CIRB</a:t>
            </a:r>
          </a:p>
        </p:txBody>
      </p:sp>
      <p:sp>
        <p:nvSpPr>
          <p:cNvPr id="28" name="Flowchart: Process 27"/>
          <p:cNvSpPr/>
          <p:nvPr/>
        </p:nvSpPr>
        <p:spPr>
          <a:xfrm>
            <a:off x="3562349" y="1456066"/>
            <a:ext cx="2819399" cy="525134"/>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receives notification of CIRB account in approx. 48 hours</a:t>
            </a:r>
          </a:p>
        </p:txBody>
      </p:sp>
      <p:cxnSp>
        <p:nvCxnSpPr>
          <p:cNvPr id="29" name="Straight Arrow Connector 28"/>
          <p:cNvCxnSpPr>
            <a:stCxn id="27" idx="2"/>
            <a:endCxn id="28" idx="0"/>
          </p:cNvCxnSpPr>
          <p:nvPr/>
        </p:nvCxnSpPr>
        <p:spPr>
          <a:xfrm>
            <a:off x="4972049" y="1219200"/>
            <a:ext cx="0" cy="2368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Flowchart: Process 29"/>
          <p:cNvSpPr/>
          <p:nvPr/>
        </p:nvSpPr>
        <p:spPr>
          <a:xfrm>
            <a:off x="3518296" y="2286000"/>
            <a:ext cx="2907505" cy="121919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downloads and completes Rowan University Protocol, Investigator Financial and Other Personal Interest Form and a survey or description of what will be obtained in the course of the work. For example, if a survey will be used, then that should be provided in the CIRB application.</a:t>
            </a:r>
          </a:p>
        </p:txBody>
      </p:sp>
      <p:cxnSp>
        <p:nvCxnSpPr>
          <p:cNvPr id="31" name="Straight Arrow Connector 30"/>
          <p:cNvCxnSpPr>
            <a:stCxn id="28" idx="2"/>
            <a:endCxn id="30" idx="0"/>
          </p:cNvCxnSpPr>
          <p:nvPr/>
        </p:nvCxnSpPr>
        <p:spPr>
          <a:xfrm>
            <a:off x="4972049" y="1981200"/>
            <a:ext cx="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3352800" y="3733454"/>
            <a:ext cx="3073001" cy="1067146"/>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logs into CIRB, creates CIRB application, uploads the applicable documentation, and completes the CIRB application. </a:t>
            </a:r>
            <a:r>
              <a:rPr lang="en-US" sz="1000" b="1" dirty="0">
                <a:solidFill>
                  <a:srgbClr val="FF0000"/>
                </a:solidFill>
              </a:rPr>
              <a:t>NOTE:</a:t>
            </a:r>
            <a:r>
              <a:rPr lang="en-US" sz="1000" b="1" dirty="0">
                <a:solidFill>
                  <a:schemeClr val="tx1"/>
                </a:solidFill>
              </a:rPr>
              <a:t>  </a:t>
            </a:r>
            <a:r>
              <a:rPr lang="en-US" sz="1000" dirty="0">
                <a:solidFill>
                  <a:schemeClr val="tx1"/>
                </a:solidFill>
              </a:rPr>
              <a:t>PI</a:t>
            </a:r>
            <a:r>
              <a:rPr lang="en-US" sz="1000" b="1" dirty="0">
                <a:solidFill>
                  <a:schemeClr val="tx1"/>
                </a:solidFill>
              </a:rPr>
              <a:t> </a:t>
            </a:r>
            <a:r>
              <a:rPr lang="en-US" sz="1000" dirty="0">
                <a:solidFill>
                  <a:schemeClr val="tx1"/>
                </a:solidFill>
              </a:rPr>
              <a:t>needs to select the following when completing the CIRB application. </a:t>
            </a:r>
            <a:r>
              <a:rPr lang="en-US" sz="1000" b="1" dirty="0">
                <a:solidFill>
                  <a:schemeClr val="tx1"/>
                </a:solidFill>
              </a:rPr>
              <a:t>On page 1.5 Review Type</a:t>
            </a:r>
            <a:r>
              <a:rPr lang="en-US" sz="1000" dirty="0">
                <a:solidFill>
                  <a:schemeClr val="tx1"/>
                </a:solidFill>
              </a:rPr>
              <a:t>, the PI selects Non-Human. </a:t>
            </a:r>
          </a:p>
        </p:txBody>
      </p:sp>
      <p:cxnSp>
        <p:nvCxnSpPr>
          <p:cNvPr id="33" name="Straight Arrow Connector 32"/>
          <p:cNvCxnSpPr>
            <a:stCxn id="30" idx="2"/>
            <a:endCxn id="32" idx="0"/>
          </p:cNvCxnSpPr>
          <p:nvPr/>
        </p:nvCxnSpPr>
        <p:spPr>
          <a:xfrm flipH="1">
            <a:off x="4889301" y="3505199"/>
            <a:ext cx="82748" cy="22825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2" idx="2"/>
            <a:endCxn id="166" idx="0"/>
          </p:cNvCxnSpPr>
          <p:nvPr/>
        </p:nvCxnSpPr>
        <p:spPr>
          <a:xfrm>
            <a:off x="4889301" y="4800600"/>
            <a:ext cx="135135" cy="5899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 idx="4"/>
            <a:endCxn id="27" idx="0"/>
          </p:cNvCxnSpPr>
          <p:nvPr/>
        </p:nvCxnSpPr>
        <p:spPr>
          <a:xfrm>
            <a:off x="4972049" y="564172"/>
            <a:ext cx="0" cy="240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Flowchart: Connector 165"/>
          <p:cNvSpPr/>
          <p:nvPr/>
        </p:nvSpPr>
        <p:spPr>
          <a:xfrm>
            <a:off x="4772023" y="5390580"/>
            <a:ext cx="504825"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cxnSp>
        <p:nvCxnSpPr>
          <p:cNvPr id="167" name="Straight Arrow Connector 166"/>
          <p:cNvCxnSpPr>
            <a:stCxn id="12" idx="3"/>
            <a:endCxn id="166" idx="2"/>
          </p:cNvCxnSpPr>
          <p:nvPr/>
        </p:nvCxnSpPr>
        <p:spPr>
          <a:xfrm>
            <a:off x="3771901" y="5410200"/>
            <a:ext cx="1000122" cy="1069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17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(NJDOH)</a:t>
            </a:r>
          </a:p>
          <a:p>
            <a:r>
              <a:rPr lang="en-US" sz="1000" dirty="0"/>
              <a:t>Rowan University CIRB Process</a:t>
            </a:r>
          </a:p>
        </p:txBody>
      </p:sp>
      <p:sp>
        <p:nvSpPr>
          <p:cNvPr id="18" name="Rounded Rectangle 17"/>
          <p:cNvSpPr/>
          <p:nvPr/>
        </p:nvSpPr>
        <p:spPr>
          <a:xfrm>
            <a:off x="5184504" y="2667000"/>
            <a:ext cx="2077193" cy="38099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Email the data request to NJDOH</a:t>
            </a:r>
          </a:p>
        </p:txBody>
      </p:sp>
      <p:sp>
        <p:nvSpPr>
          <p:cNvPr id="37" name="Flowchart: Connector 36"/>
          <p:cNvSpPr/>
          <p:nvPr/>
        </p:nvSpPr>
        <p:spPr>
          <a:xfrm>
            <a:off x="3314701" y="260587"/>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sp>
        <p:nvSpPr>
          <p:cNvPr id="39" name="Flowchart: Process 38"/>
          <p:cNvSpPr/>
          <p:nvPr/>
        </p:nvSpPr>
        <p:spPr>
          <a:xfrm>
            <a:off x="2375000" y="838201"/>
            <a:ext cx="2425600" cy="3810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CIRB application. </a:t>
            </a:r>
          </a:p>
        </p:txBody>
      </p:sp>
      <p:cxnSp>
        <p:nvCxnSpPr>
          <p:cNvPr id="40" name="Straight Arrow Connector 39"/>
          <p:cNvCxnSpPr>
            <a:stCxn id="37" idx="4"/>
            <a:endCxn id="39" idx="0"/>
          </p:cNvCxnSpPr>
          <p:nvPr/>
        </p:nvCxnSpPr>
        <p:spPr>
          <a:xfrm>
            <a:off x="3581401" y="513759"/>
            <a:ext cx="6399" cy="3244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lowchart: Process 42"/>
          <p:cNvSpPr/>
          <p:nvPr/>
        </p:nvSpPr>
        <p:spPr>
          <a:xfrm>
            <a:off x="5029200" y="1710765"/>
            <a:ext cx="2387802" cy="613335"/>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determines Non-Human Subjects and issues Non-Human Subjects Determination Letter to PI</a:t>
            </a:r>
          </a:p>
        </p:txBody>
      </p:sp>
      <p:sp>
        <p:nvSpPr>
          <p:cNvPr id="44" name="Flowchart: Process 43"/>
          <p:cNvSpPr/>
          <p:nvPr/>
        </p:nvSpPr>
        <p:spPr>
          <a:xfrm>
            <a:off x="304800" y="1600199"/>
            <a:ext cx="2438400" cy="144779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study and identifies any changes required.</a:t>
            </a:r>
          </a:p>
          <a:p>
            <a:pPr algn="ctr"/>
            <a:r>
              <a:rPr lang="en-US" sz="1000" dirty="0">
                <a:solidFill>
                  <a:schemeClr val="tx1"/>
                </a:solidFill>
              </a:rPr>
              <a:t>Investigator needs to upload data request in CIRB or detail the NJDOH data that will be used in the study in the protocol.</a:t>
            </a:r>
          </a:p>
        </p:txBody>
      </p:sp>
      <p:sp>
        <p:nvSpPr>
          <p:cNvPr id="47" name="Flowchart: Process 46"/>
          <p:cNvSpPr/>
          <p:nvPr/>
        </p:nvSpPr>
        <p:spPr>
          <a:xfrm>
            <a:off x="304800" y="3505200"/>
            <a:ext cx="2438400" cy="685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logs into CIRB, makes changes requested, responds to change requests, and submits changes back to RU IRB for review</a:t>
            </a:r>
          </a:p>
        </p:txBody>
      </p:sp>
      <p:sp>
        <p:nvSpPr>
          <p:cNvPr id="48" name="Rounded Rectangle 47"/>
          <p:cNvSpPr/>
          <p:nvPr/>
        </p:nvSpPr>
        <p:spPr>
          <a:xfrm>
            <a:off x="571500" y="4724400"/>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cxnSp>
        <p:nvCxnSpPr>
          <p:cNvPr id="50" name="Elbow Connector 49"/>
          <p:cNvCxnSpPr>
            <a:stCxn id="39" idx="1"/>
            <a:endCxn id="44" idx="0"/>
          </p:cNvCxnSpPr>
          <p:nvPr/>
        </p:nvCxnSpPr>
        <p:spPr bwMode="auto">
          <a:xfrm rot="10800000" flipV="1">
            <a:off x="1524000" y="1028701"/>
            <a:ext cx="851000" cy="571498"/>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52" name="Elbow Connector 51"/>
          <p:cNvCxnSpPr>
            <a:stCxn id="39" idx="3"/>
            <a:endCxn id="43" idx="0"/>
          </p:cNvCxnSpPr>
          <p:nvPr/>
        </p:nvCxnSpPr>
        <p:spPr bwMode="auto">
          <a:xfrm>
            <a:off x="4800600" y="1028701"/>
            <a:ext cx="1422501" cy="682064"/>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53" name="TextBox 52"/>
          <p:cNvSpPr txBox="1"/>
          <p:nvPr/>
        </p:nvSpPr>
        <p:spPr>
          <a:xfrm>
            <a:off x="449163" y="751619"/>
            <a:ext cx="1909763" cy="246221"/>
          </a:xfrm>
          <a:prstGeom prst="rect">
            <a:avLst/>
          </a:prstGeom>
          <a:noFill/>
        </p:spPr>
        <p:txBody>
          <a:bodyPr wrap="square" rtlCol="0">
            <a:spAutoFit/>
          </a:bodyPr>
          <a:lstStyle/>
          <a:p>
            <a:r>
              <a:rPr lang="en-US" sz="1000" b="1" dirty="0"/>
              <a:t>Human Subjects Review</a:t>
            </a:r>
            <a:endParaRPr lang="en-US" sz="1000" dirty="0"/>
          </a:p>
        </p:txBody>
      </p:sp>
      <p:sp>
        <p:nvSpPr>
          <p:cNvPr id="54" name="TextBox 53"/>
          <p:cNvSpPr txBox="1"/>
          <p:nvPr/>
        </p:nvSpPr>
        <p:spPr>
          <a:xfrm>
            <a:off x="4876800" y="782479"/>
            <a:ext cx="2133600" cy="246221"/>
          </a:xfrm>
          <a:prstGeom prst="rect">
            <a:avLst/>
          </a:prstGeom>
          <a:noFill/>
        </p:spPr>
        <p:txBody>
          <a:bodyPr wrap="square" rtlCol="0">
            <a:spAutoFit/>
          </a:bodyPr>
          <a:lstStyle/>
          <a:p>
            <a:r>
              <a:rPr lang="en-US" sz="1000" b="1" dirty="0"/>
              <a:t>Non-Human Subjects Review</a:t>
            </a:r>
            <a:endParaRPr lang="en-US" sz="1000" dirty="0"/>
          </a:p>
        </p:txBody>
      </p:sp>
      <p:cxnSp>
        <p:nvCxnSpPr>
          <p:cNvPr id="84" name="Straight Arrow Connector 83"/>
          <p:cNvCxnSpPr>
            <a:stCxn id="43" idx="2"/>
            <a:endCxn id="18" idx="0"/>
          </p:cNvCxnSpPr>
          <p:nvPr/>
        </p:nvCxnSpPr>
        <p:spPr bwMode="auto">
          <a:xfrm>
            <a:off x="6223101" y="2324100"/>
            <a:ext cx="0" cy="3429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89" name="Straight Arrow Connector 88"/>
          <p:cNvCxnSpPr>
            <a:stCxn id="47" idx="2"/>
            <a:endCxn id="48" idx="0"/>
          </p:cNvCxnSpPr>
          <p:nvPr/>
        </p:nvCxnSpPr>
        <p:spPr bwMode="auto">
          <a:xfrm>
            <a:off x="1524000" y="4191000"/>
            <a:ext cx="0"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99" name="Straight Arrow Connector 98"/>
          <p:cNvCxnSpPr>
            <a:stCxn id="44" idx="2"/>
            <a:endCxn id="47" idx="0"/>
          </p:cNvCxnSpPr>
          <p:nvPr/>
        </p:nvCxnSpPr>
        <p:spPr bwMode="auto">
          <a:xfrm>
            <a:off x="1524000" y="3047998"/>
            <a:ext cx="0" cy="4572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5" name="Flowchart: Process 34"/>
          <p:cNvSpPr/>
          <p:nvPr/>
        </p:nvSpPr>
        <p:spPr>
          <a:xfrm>
            <a:off x="3533773" y="4724400"/>
            <a:ext cx="2514601" cy="1447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obtains fully executed NJDOH Data Use Agreement, and sends an email with the fully executed DUA attached to cirb</a:t>
            </a:r>
            <a:r>
              <a:rPr lang="en-US" sz="1000" dirty="0">
                <a:solidFill>
                  <a:schemeClr val="tx1"/>
                </a:solidFill>
                <a:hlinkClick r:id="rId3"/>
              </a:rPr>
              <a:t>@rowan.edu</a:t>
            </a:r>
            <a:r>
              <a:rPr lang="en-US" sz="1000" dirty="0">
                <a:solidFill>
                  <a:schemeClr val="tx1"/>
                </a:solidFill>
              </a:rPr>
              <a:t>. </a:t>
            </a:r>
          </a:p>
        </p:txBody>
      </p:sp>
      <p:cxnSp>
        <p:nvCxnSpPr>
          <p:cNvPr id="38" name="Straight Arrow Connector 37"/>
          <p:cNvCxnSpPr>
            <a:stCxn id="47" idx="3"/>
            <a:endCxn id="68" idx="1"/>
          </p:cNvCxnSpPr>
          <p:nvPr/>
        </p:nvCxnSpPr>
        <p:spPr bwMode="auto">
          <a:xfrm>
            <a:off x="2743200" y="3848100"/>
            <a:ext cx="1104899"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41" name="TextBox 40"/>
          <p:cNvSpPr txBox="1"/>
          <p:nvPr/>
        </p:nvSpPr>
        <p:spPr>
          <a:xfrm>
            <a:off x="1558975" y="4376879"/>
            <a:ext cx="1181100" cy="246221"/>
          </a:xfrm>
          <a:prstGeom prst="rect">
            <a:avLst/>
          </a:prstGeom>
          <a:noFill/>
        </p:spPr>
        <p:txBody>
          <a:bodyPr wrap="square" rtlCol="0">
            <a:spAutoFit/>
          </a:bodyPr>
          <a:lstStyle/>
          <a:p>
            <a:r>
              <a:rPr lang="en-US" sz="1000" b="1" dirty="0"/>
              <a:t>Without DUA</a:t>
            </a:r>
            <a:endParaRPr lang="en-US" sz="1000" dirty="0"/>
          </a:p>
        </p:txBody>
      </p:sp>
      <p:sp>
        <p:nvSpPr>
          <p:cNvPr id="45" name="TextBox 44"/>
          <p:cNvSpPr txBox="1"/>
          <p:nvPr/>
        </p:nvSpPr>
        <p:spPr>
          <a:xfrm>
            <a:off x="2841725" y="3505387"/>
            <a:ext cx="1181100" cy="246221"/>
          </a:xfrm>
          <a:prstGeom prst="rect">
            <a:avLst/>
          </a:prstGeom>
          <a:noFill/>
        </p:spPr>
        <p:txBody>
          <a:bodyPr wrap="square" rtlCol="0">
            <a:spAutoFit/>
          </a:bodyPr>
          <a:lstStyle/>
          <a:p>
            <a:r>
              <a:rPr lang="en-US" sz="1000" b="1" dirty="0"/>
              <a:t>With DUA</a:t>
            </a:r>
            <a:endParaRPr lang="en-US" sz="1000" dirty="0"/>
          </a:p>
        </p:txBody>
      </p:sp>
      <p:sp>
        <p:nvSpPr>
          <p:cNvPr id="60" name="Rounded Rectangle 59"/>
          <p:cNvSpPr/>
          <p:nvPr/>
        </p:nvSpPr>
        <p:spPr>
          <a:xfrm>
            <a:off x="6781799" y="5093114"/>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uploads the fully executed DUA in the CIRB application.</a:t>
            </a:r>
          </a:p>
        </p:txBody>
      </p:sp>
      <p:cxnSp>
        <p:nvCxnSpPr>
          <p:cNvPr id="61" name="Straight Arrow Connector 60"/>
          <p:cNvCxnSpPr>
            <a:stCxn id="68" idx="2"/>
            <a:endCxn id="35" idx="0"/>
          </p:cNvCxnSpPr>
          <p:nvPr/>
        </p:nvCxnSpPr>
        <p:spPr bwMode="auto">
          <a:xfrm flipH="1">
            <a:off x="4791074" y="4191000"/>
            <a:ext cx="9526"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4" name="Straight Arrow Connector 63"/>
          <p:cNvCxnSpPr>
            <a:stCxn id="35" idx="3"/>
            <a:endCxn id="60" idx="1"/>
          </p:cNvCxnSpPr>
          <p:nvPr/>
        </p:nvCxnSpPr>
        <p:spPr bwMode="auto">
          <a:xfrm>
            <a:off x="6048374" y="5448300"/>
            <a:ext cx="73342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68" name="Flowchart: Process 67"/>
          <p:cNvSpPr/>
          <p:nvPr/>
        </p:nvSpPr>
        <p:spPr>
          <a:xfrm>
            <a:off x="3848099" y="3505200"/>
            <a:ext cx="1905001" cy="685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spTree>
    <p:extLst>
      <p:ext uri="{BB962C8B-B14F-4D97-AF65-F5344CB8AC3E}">
        <p14:creationId xmlns:p14="http://schemas.microsoft.com/office/powerpoint/2010/main" val="1681652452"/>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wan_presentation_template_one">
      <a:majorFont>
        <a:latin typeface="Trebuchet MS"/>
        <a:ea typeface="Geneva"/>
        <a:cs typeface="Geneva"/>
      </a:majorFont>
      <a:minorFont>
        <a:latin typeface="Georgi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ln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3647</TotalTime>
  <Words>707</Words>
  <Application>Microsoft Office PowerPoint</Application>
  <PresentationFormat>On-screen Show (4:3)</PresentationFormat>
  <Paragraphs>61</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Geneva</vt:lpstr>
      <vt:lpstr>Georgia</vt:lpstr>
      <vt:lpstr>Trebuchet MS</vt:lpstr>
      <vt:lpstr>rowan_presentation_template_one</vt:lpstr>
      <vt:lpstr>PowerPoint Presentation</vt:lpstr>
      <vt:lpstr>PowerPoint Presentation</vt:lpstr>
      <vt:lpstr>PowerPoint Presentation</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Lyons, Priscilla Devera</cp:lastModifiedBy>
  <cp:revision>294</cp:revision>
  <cp:lastPrinted>2015-10-28T16:57:14Z</cp:lastPrinted>
  <dcterms:created xsi:type="dcterms:W3CDTF">2012-09-24T13:42:40Z</dcterms:created>
  <dcterms:modified xsi:type="dcterms:W3CDTF">2020-09-28T18:44:35Z</dcterms:modified>
</cp:coreProperties>
</file>