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5"/>
  </p:notesMasterIdLst>
  <p:handoutMasterIdLst>
    <p:handoutMasterId r:id="rId6"/>
  </p:handoutMasterIdLst>
  <p:sldIdLst>
    <p:sldId id="330" r:id="rId2"/>
    <p:sldId id="355" r:id="rId3"/>
    <p:sldId id="356" r:id="rId4"/>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2"/>
        </a:solidFill>
        <a:latin typeface="Georgia" charset="0"/>
        <a:ea typeface="Geneva" charset="0"/>
        <a:cs typeface="Geneva" charset="0"/>
      </a:defRPr>
    </a:lvl1pPr>
    <a:lvl2pPr marL="457200" algn="l" rtl="0" eaLnBrk="0" fontAlgn="base" hangingPunct="0">
      <a:spcBef>
        <a:spcPct val="0"/>
      </a:spcBef>
      <a:spcAft>
        <a:spcPct val="0"/>
      </a:spcAft>
      <a:defRPr sz="2400" kern="1200">
        <a:solidFill>
          <a:schemeClr val="tx2"/>
        </a:solidFill>
        <a:latin typeface="Georgia" charset="0"/>
        <a:ea typeface="Geneva" charset="0"/>
        <a:cs typeface="Geneva" charset="0"/>
      </a:defRPr>
    </a:lvl2pPr>
    <a:lvl3pPr marL="914400" algn="l" rtl="0" eaLnBrk="0" fontAlgn="base" hangingPunct="0">
      <a:spcBef>
        <a:spcPct val="0"/>
      </a:spcBef>
      <a:spcAft>
        <a:spcPct val="0"/>
      </a:spcAft>
      <a:defRPr sz="2400" kern="1200">
        <a:solidFill>
          <a:schemeClr val="tx2"/>
        </a:solidFill>
        <a:latin typeface="Georgia" charset="0"/>
        <a:ea typeface="Geneva" charset="0"/>
        <a:cs typeface="Geneva" charset="0"/>
      </a:defRPr>
    </a:lvl3pPr>
    <a:lvl4pPr marL="1371600" algn="l" rtl="0" eaLnBrk="0" fontAlgn="base" hangingPunct="0">
      <a:spcBef>
        <a:spcPct val="0"/>
      </a:spcBef>
      <a:spcAft>
        <a:spcPct val="0"/>
      </a:spcAft>
      <a:defRPr sz="2400" kern="1200">
        <a:solidFill>
          <a:schemeClr val="tx2"/>
        </a:solidFill>
        <a:latin typeface="Georgia" charset="0"/>
        <a:ea typeface="Geneva" charset="0"/>
        <a:cs typeface="Geneva" charset="0"/>
      </a:defRPr>
    </a:lvl4pPr>
    <a:lvl5pPr marL="1828800" algn="l" rtl="0" eaLnBrk="0" fontAlgn="base" hangingPunct="0">
      <a:spcBef>
        <a:spcPct val="0"/>
      </a:spcBef>
      <a:spcAft>
        <a:spcPct val="0"/>
      </a:spcAft>
      <a:defRPr sz="2400" kern="1200">
        <a:solidFill>
          <a:schemeClr val="tx2"/>
        </a:solidFill>
        <a:latin typeface="Georgia" charset="0"/>
        <a:ea typeface="Geneva" charset="0"/>
        <a:cs typeface="Geneva" charset="0"/>
      </a:defRPr>
    </a:lvl5pPr>
    <a:lvl6pPr marL="2286000" algn="l" defTabSz="914400" rtl="0" eaLnBrk="1" latinLnBrk="0" hangingPunct="1">
      <a:defRPr sz="2400" kern="1200">
        <a:solidFill>
          <a:schemeClr val="tx2"/>
        </a:solidFill>
        <a:latin typeface="Georgia" charset="0"/>
        <a:ea typeface="Geneva" charset="0"/>
        <a:cs typeface="Geneva" charset="0"/>
      </a:defRPr>
    </a:lvl6pPr>
    <a:lvl7pPr marL="2743200" algn="l" defTabSz="914400" rtl="0" eaLnBrk="1" latinLnBrk="0" hangingPunct="1">
      <a:defRPr sz="2400" kern="1200">
        <a:solidFill>
          <a:schemeClr val="tx2"/>
        </a:solidFill>
        <a:latin typeface="Georgia" charset="0"/>
        <a:ea typeface="Geneva" charset="0"/>
        <a:cs typeface="Geneva" charset="0"/>
      </a:defRPr>
    </a:lvl7pPr>
    <a:lvl8pPr marL="3200400" algn="l" defTabSz="914400" rtl="0" eaLnBrk="1" latinLnBrk="0" hangingPunct="1">
      <a:defRPr sz="2400" kern="1200">
        <a:solidFill>
          <a:schemeClr val="tx2"/>
        </a:solidFill>
        <a:latin typeface="Georgia" charset="0"/>
        <a:ea typeface="Geneva" charset="0"/>
        <a:cs typeface="Geneva" charset="0"/>
      </a:defRPr>
    </a:lvl8pPr>
    <a:lvl9pPr marL="3657600" algn="l" defTabSz="914400" rtl="0" eaLnBrk="1" latinLnBrk="0" hangingPunct="1">
      <a:defRPr sz="2400" kern="1200">
        <a:solidFill>
          <a:schemeClr val="tx2"/>
        </a:solidFill>
        <a:latin typeface="Georgia" charset="0"/>
        <a:ea typeface="Geneva" charset="0"/>
        <a:cs typeface="Geneva"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bate Mammo" initials="AM" lastIdx="4" clrIdx="0"/>
  <p:cmAuthor id="1" name="Office of Legal and Regulatory Compliance" initials="MFM" lastIdx="4" clrIdx="1"/>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5111"/>
    <a:srgbClr val="3B1808"/>
    <a:srgbClr val="F7C21C"/>
    <a:srgbClr val="D09E25"/>
    <a:srgbClr val="2B120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698" autoAdjust="0"/>
  </p:normalViewPr>
  <p:slideViewPr>
    <p:cSldViewPr>
      <p:cViewPr varScale="1">
        <p:scale>
          <a:sx n="84" d="100"/>
          <a:sy n="84" d="100"/>
        </p:scale>
        <p:origin x="148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137" d="100"/>
          <a:sy n="137" d="100"/>
        </p:scale>
        <p:origin x="-3664" y="-10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42" name="Rectangle 2"/>
          <p:cNvSpPr>
            <a:spLocks noGrp="1" noChangeArrowheads="1"/>
          </p:cNvSpPr>
          <p:nvPr>
            <p:ph type="hdr" sz="quarter"/>
          </p:nvPr>
        </p:nvSpPr>
        <p:spPr bwMode="auto">
          <a:xfrm>
            <a:off x="0"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defRPr sz="1200">
                <a:latin typeface="Georgia" pitchFamily="1" charset="0"/>
                <a:ea typeface="Geneva" pitchFamily="1" charset="0"/>
                <a:cs typeface="Geneva" pitchFamily="1" charset="0"/>
              </a:defRPr>
            </a:lvl1pPr>
          </a:lstStyle>
          <a:p>
            <a:pPr>
              <a:defRPr/>
            </a:pPr>
            <a:endParaRPr lang="en-US"/>
          </a:p>
        </p:txBody>
      </p:sp>
      <p:sp>
        <p:nvSpPr>
          <p:cNvPr id="163843"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a:defRPr sz="1200">
                <a:latin typeface="Georgia" pitchFamily="1" charset="0"/>
                <a:ea typeface="Geneva" pitchFamily="1" charset="0"/>
                <a:cs typeface="Geneva" pitchFamily="1" charset="0"/>
              </a:defRPr>
            </a:lvl1pPr>
          </a:lstStyle>
          <a:p>
            <a:pPr>
              <a:defRPr/>
            </a:pPr>
            <a:endParaRPr lang="en-US"/>
          </a:p>
        </p:txBody>
      </p:sp>
      <p:sp>
        <p:nvSpPr>
          <p:cNvPr id="163844"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defRPr sz="1200">
                <a:latin typeface="Georgia" pitchFamily="1" charset="0"/>
                <a:ea typeface="Geneva" pitchFamily="1" charset="0"/>
                <a:cs typeface="Geneva" pitchFamily="1" charset="0"/>
              </a:defRPr>
            </a:lvl1pPr>
          </a:lstStyle>
          <a:p>
            <a:pPr>
              <a:defRPr/>
            </a:pPr>
            <a:endParaRPr lang="en-US"/>
          </a:p>
        </p:txBody>
      </p:sp>
      <p:sp>
        <p:nvSpPr>
          <p:cNvPr id="163845"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a:defRPr sz="1200"/>
            </a:lvl1pPr>
          </a:lstStyle>
          <a:p>
            <a:pPr>
              <a:defRPr/>
            </a:pPr>
            <a:fld id="{3F52D5D8-BEDF-4D36-AD53-A64CA91085D4}" type="slidenum">
              <a:rPr lang="en-US"/>
              <a:pPr>
                <a:defRPr/>
              </a:pPr>
              <a:t>‹#›</a:t>
            </a:fld>
            <a:endParaRPr lang="en-US"/>
          </a:p>
        </p:txBody>
      </p:sp>
    </p:spTree>
    <p:extLst>
      <p:ext uri="{BB962C8B-B14F-4D97-AF65-F5344CB8AC3E}">
        <p14:creationId xmlns:p14="http://schemas.microsoft.com/office/powerpoint/2010/main" val="35594176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defRPr sz="1200">
                <a:latin typeface="Georgia" pitchFamily="1" charset="0"/>
                <a:ea typeface="Geneva" pitchFamily="1" charset="0"/>
                <a:cs typeface="Geneva" pitchFamily="1" charset="0"/>
              </a:defRPr>
            </a:lvl1pPr>
          </a:lstStyle>
          <a:p>
            <a:pPr>
              <a:defRPr/>
            </a:pPr>
            <a:endParaRPr lang="en-US"/>
          </a:p>
        </p:txBody>
      </p:sp>
      <p:sp>
        <p:nvSpPr>
          <p:cNvPr id="26627" name="Rectangle 3"/>
          <p:cNvSpPr>
            <a:spLocks noGrp="1" noChangeArrowheads="1"/>
          </p:cNvSpPr>
          <p:nvPr>
            <p:ph type="dt" idx="1"/>
          </p:nvPr>
        </p:nvSpPr>
        <p:spPr bwMode="auto">
          <a:xfrm>
            <a:off x="3971925"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a:defRPr sz="1200">
                <a:latin typeface="Georgia" pitchFamily="1" charset="0"/>
                <a:ea typeface="Geneva" pitchFamily="1" charset="0"/>
                <a:cs typeface="Geneva" pitchFamily="1" charset="0"/>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9"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6630"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defRPr sz="1200">
                <a:latin typeface="Georgia" pitchFamily="1" charset="0"/>
                <a:ea typeface="Geneva" pitchFamily="1" charset="0"/>
                <a:cs typeface="Geneva" pitchFamily="1" charset="0"/>
              </a:defRPr>
            </a:lvl1pPr>
          </a:lstStyle>
          <a:p>
            <a:pPr>
              <a:defRPr/>
            </a:pPr>
            <a:endParaRPr lang="en-US"/>
          </a:p>
        </p:txBody>
      </p:sp>
      <p:sp>
        <p:nvSpPr>
          <p:cNvPr id="26631"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a:defRPr sz="1200"/>
            </a:lvl1pPr>
          </a:lstStyle>
          <a:p>
            <a:pPr>
              <a:defRPr/>
            </a:pPr>
            <a:fld id="{DF44F8AA-35BB-449D-A120-461EA5711051}" type="slidenum">
              <a:rPr lang="en-US"/>
              <a:pPr>
                <a:defRPr/>
              </a:pPr>
              <a:t>‹#›</a:t>
            </a:fld>
            <a:endParaRPr lang="en-US"/>
          </a:p>
        </p:txBody>
      </p:sp>
    </p:spTree>
    <p:extLst>
      <p:ext uri="{BB962C8B-B14F-4D97-AF65-F5344CB8AC3E}">
        <p14:creationId xmlns:p14="http://schemas.microsoft.com/office/powerpoint/2010/main" val="3045670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Georgia" pitchFamily="1" charset="0"/>
        <a:ea typeface="Geneva" pitchFamily="1" charset="0"/>
        <a:cs typeface="Geneva" pitchFamily="1" charset="0"/>
      </a:defRPr>
    </a:lvl1pPr>
    <a:lvl2pPr marL="457200" algn="l" rtl="0" eaLnBrk="0" fontAlgn="base" hangingPunct="0">
      <a:spcBef>
        <a:spcPct val="30000"/>
      </a:spcBef>
      <a:spcAft>
        <a:spcPct val="0"/>
      </a:spcAft>
      <a:defRPr sz="1200" kern="1200">
        <a:solidFill>
          <a:schemeClr val="tx1"/>
        </a:solidFill>
        <a:latin typeface="Georgia" pitchFamily="1" charset="0"/>
        <a:ea typeface="Geneva" pitchFamily="1" charset="0"/>
        <a:cs typeface="Geneva" pitchFamily="1" charset="0"/>
      </a:defRPr>
    </a:lvl2pPr>
    <a:lvl3pPr marL="914400" algn="l" rtl="0" eaLnBrk="0" fontAlgn="base" hangingPunct="0">
      <a:spcBef>
        <a:spcPct val="30000"/>
      </a:spcBef>
      <a:spcAft>
        <a:spcPct val="0"/>
      </a:spcAft>
      <a:defRPr sz="1200" kern="1200">
        <a:solidFill>
          <a:schemeClr val="tx1"/>
        </a:solidFill>
        <a:latin typeface="Georgia" pitchFamily="1" charset="0"/>
        <a:ea typeface="Geneva" pitchFamily="1" charset="0"/>
        <a:cs typeface="Geneva" pitchFamily="1" charset="0"/>
      </a:defRPr>
    </a:lvl3pPr>
    <a:lvl4pPr marL="1371600" algn="l" rtl="0" eaLnBrk="0" fontAlgn="base" hangingPunct="0">
      <a:spcBef>
        <a:spcPct val="30000"/>
      </a:spcBef>
      <a:spcAft>
        <a:spcPct val="0"/>
      </a:spcAft>
      <a:defRPr sz="1200" kern="1200">
        <a:solidFill>
          <a:schemeClr val="tx1"/>
        </a:solidFill>
        <a:latin typeface="Georgia" pitchFamily="1" charset="0"/>
        <a:ea typeface="Geneva" pitchFamily="1" charset="0"/>
        <a:cs typeface="Geneva" pitchFamily="1" charset="0"/>
      </a:defRPr>
    </a:lvl4pPr>
    <a:lvl5pPr marL="1828800" algn="l" rtl="0" eaLnBrk="0" fontAlgn="base" hangingPunct="0">
      <a:spcBef>
        <a:spcPct val="30000"/>
      </a:spcBef>
      <a:spcAft>
        <a:spcPct val="0"/>
      </a:spcAft>
      <a:defRPr sz="1200" kern="1200">
        <a:solidFill>
          <a:schemeClr val="tx1"/>
        </a:solidFill>
        <a:latin typeface="Georgia" pitchFamily="1" charset="0"/>
        <a:ea typeface="Geneva" pitchFamily="1" charset="0"/>
        <a:cs typeface="Geneva" pitchFamily="1"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Georgia" charset="0"/>
              <a:ea typeface="Geneva" charset="0"/>
              <a:cs typeface="Geneva" charset="0"/>
            </a:endParaRPr>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2"/>
                </a:solidFill>
                <a:latin typeface="Georgia" charset="0"/>
                <a:ea typeface="Geneva" charset="0"/>
                <a:cs typeface="Geneva" charset="0"/>
              </a:defRPr>
            </a:lvl1pPr>
            <a:lvl2pPr marL="755650" indent="-290513">
              <a:defRPr sz="2400">
                <a:solidFill>
                  <a:schemeClr val="tx2"/>
                </a:solidFill>
                <a:latin typeface="Georgia" charset="0"/>
                <a:ea typeface="Geneva" charset="0"/>
                <a:cs typeface="Geneva" charset="0"/>
              </a:defRPr>
            </a:lvl2pPr>
            <a:lvl3pPr marL="1163638" indent="-231775">
              <a:defRPr sz="2400">
                <a:solidFill>
                  <a:schemeClr val="tx2"/>
                </a:solidFill>
                <a:latin typeface="Georgia" charset="0"/>
                <a:ea typeface="Geneva" charset="0"/>
                <a:cs typeface="Geneva" charset="0"/>
              </a:defRPr>
            </a:lvl3pPr>
            <a:lvl4pPr marL="1630363" indent="-231775">
              <a:defRPr sz="2400">
                <a:solidFill>
                  <a:schemeClr val="tx2"/>
                </a:solidFill>
                <a:latin typeface="Georgia" charset="0"/>
                <a:ea typeface="Geneva" charset="0"/>
                <a:cs typeface="Geneva" charset="0"/>
              </a:defRPr>
            </a:lvl4pPr>
            <a:lvl5pPr marL="2095500" indent="-231775">
              <a:defRPr sz="2400">
                <a:solidFill>
                  <a:schemeClr val="tx2"/>
                </a:solidFill>
                <a:latin typeface="Georgia" charset="0"/>
                <a:ea typeface="Geneva" charset="0"/>
                <a:cs typeface="Geneva" charset="0"/>
              </a:defRPr>
            </a:lvl5pPr>
            <a:lvl6pPr marL="2552700" indent="-231775" eaLnBrk="0" fontAlgn="base" hangingPunct="0">
              <a:spcBef>
                <a:spcPct val="0"/>
              </a:spcBef>
              <a:spcAft>
                <a:spcPct val="0"/>
              </a:spcAft>
              <a:defRPr sz="2400">
                <a:solidFill>
                  <a:schemeClr val="tx2"/>
                </a:solidFill>
                <a:latin typeface="Georgia" charset="0"/>
                <a:ea typeface="Geneva" charset="0"/>
                <a:cs typeface="Geneva" charset="0"/>
              </a:defRPr>
            </a:lvl6pPr>
            <a:lvl7pPr marL="3009900" indent="-231775" eaLnBrk="0" fontAlgn="base" hangingPunct="0">
              <a:spcBef>
                <a:spcPct val="0"/>
              </a:spcBef>
              <a:spcAft>
                <a:spcPct val="0"/>
              </a:spcAft>
              <a:defRPr sz="2400">
                <a:solidFill>
                  <a:schemeClr val="tx2"/>
                </a:solidFill>
                <a:latin typeface="Georgia" charset="0"/>
                <a:ea typeface="Geneva" charset="0"/>
                <a:cs typeface="Geneva" charset="0"/>
              </a:defRPr>
            </a:lvl7pPr>
            <a:lvl8pPr marL="3467100" indent="-231775" eaLnBrk="0" fontAlgn="base" hangingPunct="0">
              <a:spcBef>
                <a:spcPct val="0"/>
              </a:spcBef>
              <a:spcAft>
                <a:spcPct val="0"/>
              </a:spcAft>
              <a:defRPr sz="2400">
                <a:solidFill>
                  <a:schemeClr val="tx2"/>
                </a:solidFill>
                <a:latin typeface="Georgia" charset="0"/>
                <a:ea typeface="Geneva" charset="0"/>
                <a:cs typeface="Geneva" charset="0"/>
              </a:defRPr>
            </a:lvl8pPr>
            <a:lvl9pPr marL="3924300" indent="-231775" eaLnBrk="0" fontAlgn="base" hangingPunct="0">
              <a:spcBef>
                <a:spcPct val="0"/>
              </a:spcBef>
              <a:spcAft>
                <a:spcPct val="0"/>
              </a:spcAft>
              <a:defRPr sz="2400">
                <a:solidFill>
                  <a:schemeClr val="tx2"/>
                </a:solidFill>
                <a:latin typeface="Georgia" charset="0"/>
                <a:ea typeface="Geneva" charset="0"/>
                <a:cs typeface="Geneva" charset="0"/>
              </a:defRPr>
            </a:lvl9pPr>
          </a:lstStyle>
          <a:p>
            <a:fld id="{178A8B00-5CF5-4384-B2BD-7A92624193BC}" type="slidenum">
              <a:rPr lang="en-US" altLang="en-US" sz="1200" smtClean="0"/>
              <a:pPr/>
              <a:t>1</a:t>
            </a:fld>
            <a:endParaRPr lang="en-US" altLang="en-US" sz="1200"/>
          </a:p>
        </p:txBody>
      </p:sp>
    </p:spTree>
    <p:extLst>
      <p:ext uri="{BB962C8B-B14F-4D97-AF65-F5344CB8AC3E}">
        <p14:creationId xmlns:p14="http://schemas.microsoft.com/office/powerpoint/2010/main" val="4543525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Georgia" charset="0"/>
              <a:ea typeface="Geneva" charset="0"/>
              <a:cs typeface="Geneva" charset="0"/>
            </a:endParaRPr>
          </a:p>
        </p:txBody>
      </p:sp>
      <p:sp>
        <p:nvSpPr>
          <p:cNvPr id="194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2"/>
                </a:solidFill>
                <a:latin typeface="Georgia" charset="0"/>
                <a:ea typeface="Geneva" charset="0"/>
                <a:cs typeface="Geneva" charset="0"/>
              </a:defRPr>
            </a:lvl1pPr>
            <a:lvl2pPr marL="755650" indent="-290513">
              <a:defRPr sz="2400">
                <a:solidFill>
                  <a:schemeClr val="tx2"/>
                </a:solidFill>
                <a:latin typeface="Georgia" charset="0"/>
                <a:ea typeface="Geneva" charset="0"/>
                <a:cs typeface="Geneva" charset="0"/>
              </a:defRPr>
            </a:lvl2pPr>
            <a:lvl3pPr marL="1163638" indent="-231775">
              <a:defRPr sz="2400">
                <a:solidFill>
                  <a:schemeClr val="tx2"/>
                </a:solidFill>
                <a:latin typeface="Georgia" charset="0"/>
                <a:ea typeface="Geneva" charset="0"/>
                <a:cs typeface="Geneva" charset="0"/>
              </a:defRPr>
            </a:lvl3pPr>
            <a:lvl4pPr marL="1630363" indent="-231775">
              <a:defRPr sz="2400">
                <a:solidFill>
                  <a:schemeClr val="tx2"/>
                </a:solidFill>
                <a:latin typeface="Georgia" charset="0"/>
                <a:ea typeface="Geneva" charset="0"/>
                <a:cs typeface="Geneva" charset="0"/>
              </a:defRPr>
            </a:lvl4pPr>
            <a:lvl5pPr marL="2095500" indent="-231775">
              <a:defRPr sz="2400">
                <a:solidFill>
                  <a:schemeClr val="tx2"/>
                </a:solidFill>
                <a:latin typeface="Georgia" charset="0"/>
                <a:ea typeface="Geneva" charset="0"/>
                <a:cs typeface="Geneva" charset="0"/>
              </a:defRPr>
            </a:lvl5pPr>
            <a:lvl6pPr marL="2552700" indent="-231775" eaLnBrk="0" fontAlgn="base" hangingPunct="0">
              <a:spcBef>
                <a:spcPct val="0"/>
              </a:spcBef>
              <a:spcAft>
                <a:spcPct val="0"/>
              </a:spcAft>
              <a:defRPr sz="2400">
                <a:solidFill>
                  <a:schemeClr val="tx2"/>
                </a:solidFill>
                <a:latin typeface="Georgia" charset="0"/>
                <a:ea typeface="Geneva" charset="0"/>
                <a:cs typeface="Geneva" charset="0"/>
              </a:defRPr>
            </a:lvl6pPr>
            <a:lvl7pPr marL="3009900" indent="-231775" eaLnBrk="0" fontAlgn="base" hangingPunct="0">
              <a:spcBef>
                <a:spcPct val="0"/>
              </a:spcBef>
              <a:spcAft>
                <a:spcPct val="0"/>
              </a:spcAft>
              <a:defRPr sz="2400">
                <a:solidFill>
                  <a:schemeClr val="tx2"/>
                </a:solidFill>
                <a:latin typeface="Georgia" charset="0"/>
                <a:ea typeface="Geneva" charset="0"/>
                <a:cs typeface="Geneva" charset="0"/>
              </a:defRPr>
            </a:lvl7pPr>
            <a:lvl8pPr marL="3467100" indent="-231775" eaLnBrk="0" fontAlgn="base" hangingPunct="0">
              <a:spcBef>
                <a:spcPct val="0"/>
              </a:spcBef>
              <a:spcAft>
                <a:spcPct val="0"/>
              </a:spcAft>
              <a:defRPr sz="2400">
                <a:solidFill>
                  <a:schemeClr val="tx2"/>
                </a:solidFill>
                <a:latin typeface="Georgia" charset="0"/>
                <a:ea typeface="Geneva" charset="0"/>
                <a:cs typeface="Geneva" charset="0"/>
              </a:defRPr>
            </a:lvl8pPr>
            <a:lvl9pPr marL="3924300" indent="-231775" eaLnBrk="0" fontAlgn="base" hangingPunct="0">
              <a:spcBef>
                <a:spcPct val="0"/>
              </a:spcBef>
              <a:spcAft>
                <a:spcPct val="0"/>
              </a:spcAft>
              <a:defRPr sz="2400">
                <a:solidFill>
                  <a:schemeClr val="tx2"/>
                </a:solidFill>
                <a:latin typeface="Georgia" charset="0"/>
                <a:ea typeface="Geneva" charset="0"/>
                <a:cs typeface="Geneva" charset="0"/>
              </a:defRPr>
            </a:lvl9pPr>
          </a:lstStyle>
          <a:p>
            <a:fld id="{88B5D139-5CD5-40E2-80A8-9DDB30706EE5}" type="slidenum">
              <a:rPr lang="en-US" altLang="en-US" sz="1200" smtClean="0"/>
              <a:pPr/>
              <a:t>2</a:t>
            </a:fld>
            <a:endParaRPr lang="en-US" altLang="en-US" sz="1200"/>
          </a:p>
        </p:txBody>
      </p:sp>
    </p:spTree>
    <p:extLst>
      <p:ext uri="{BB962C8B-B14F-4D97-AF65-F5344CB8AC3E}">
        <p14:creationId xmlns:p14="http://schemas.microsoft.com/office/powerpoint/2010/main" val="10767530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Georgia" charset="0"/>
              <a:ea typeface="Geneva" charset="0"/>
              <a:cs typeface="Geneva" charset="0"/>
            </a:endParaRPr>
          </a:p>
        </p:txBody>
      </p:sp>
      <p:sp>
        <p:nvSpPr>
          <p:cNvPr id="194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2"/>
                </a:solidFill>
                <a:latin typeface="Georgia" charset="0"/>
                <a:ea typeface="Geneva" charset="0"/>
                <a:cs typeface="Geneva" charset="0"/>
              </a:defRPr>
            </a:lvl1pPr>
            <a:lvl2pPr marL="755650" indent="-290513">
              <a:defRPr sz="2400">
                <a:solidFill>
                  <a:schemeClr val="tx2"/>
                </a:solidFill>
                <a:latin typeface="Georgia" charset="0"/>
                <a:ea typeface="Geneva" charset="0"/>
                <a:cs typeface="Geneva" charset="0"/>
              </a:defRPr>
            </a:lvl2pPr>
            <a:lvl3pPr marL="1163638" indent="-231775">
              <a:defRPr sz="2400">
                <a:solidFill>
                  <a:schemeClr val="tx2"/>
                </a:solidFill>
                <a:latin typeface="Georgia" charset="0"/>
                <a:ea typeface="Geneva" charset="0"/>
                <a:cs typeface="Geneva" charset="0"/>
              </a:defRPr>
            </a:lvl3pPr>
            <a:lvl4pPr marL="1630363" indent="-231775">
              <a:defRPr sz="2400">
                <a:solidFill>
                  <a:schemeClr val="tx2"/>
                </a:solidFill>
                <a:latin typeface="Georgia" charset="0"/>
                <a:ea typeface="Geneva" charset="0"/>
                <a:cs typeface="Geneva" charset="0"/>
              </a:defRPr>
            </a:lvl4pPr>
            <a:lvl5pPr marL="2095500" indent="-231775">
              <a:defRPr sz="2400">
                <a:solidFill>
                  <a:schemeClr val="tx2"/>
                </a:solidFill>
                <a:latin typeface="Georgia" charset="0"/>
                <a:ea typeface="Geneva" charset="0"/>
                <a:cs typeface="Geneva" charset="0"/>
              </a:defRPr>
            </a:lvl5pPr>
            <a:lvl6pPr marL="2552700" indent="-231775" eaLnBrk="0" fontAlgn="base" hangingPunct="0">
              <a:spcBef>
                <a:spcPct val="0"/>
              </a:spcBef>
              <a:spcAft>
                <a:spcPct val="0"/>
              </a:spcAft>
              <a:defRPr sz="2400">
                <a:solidFill>
                  <a:schemeClr val="tx2"/>
                </a:solidFill>
                <a:latin typeface="Georgia" charset="0"/>
                <a:ea typeface="Geneva" charset="0"/>
                <a:cs typeface="Geneva" charset="0"/>
              </a:defRPr>
            </a:lvl6pPr>
            <a:lvl7pPr marL="3009900" indent="-231775" eaLnBrk="0" fontAlgn="base" hangingPunct="0">
              <a:spcBef>
                <a:spcPct val="0"/>
              </a:spcBef>
              <a:spcAft>
                <a:spcPct val="0"/>
              </a:spcAft>
              <a:defRPr sz="2400">
                <a:solidFill>
                  <a:schemeClr val="tx2"/>
                </a:solidFill>
                <a:latin typeface="Georgia" charset="0"/>
                <a:ea typeface="Geneva" charset="0"/>
                <a:cs typeface="Geneva" charset="0"/>
              </a:defRPr>
            </a:lvl7pPr>
            <a:lvl8pPr marL="3467100" indent="-231775" eaLnBrk="0" fontAlgn="base" hangingPunct="0">
              <a:spcBef>
                <a:spcPct val="0"/>
              </a:spcBef>
              <a:spcAft>
                <a:spcPct val="0"/>
              </a:spcAft>
              <a:defRPr sz="2400">
                <a:solidFill>
                  <a:schemeClr val="tx2"/>
                </a:solidFill>
                <a:latin typeface="Georgia" charset="0"/>
                <a:ea typeface="Geneva" charset="0"/>
                <a:cs typeface="Geneva" charset="0"/>
              </a:defRPr>
            </a:lvl8pPr>
            <a:lvl9pPr marL="3924300" indent="-231775" eaLnBrk="0" fontAlgn="base" hangingPunct="0">
              <a:spcBef>
                <a:spcPct val="0"/>
              </a:spcBef>
              <a:spcAft>
                <a:spcPct val="0"/>
              </a:spcAft>
              <a:defRPr sz="2400">
                <a:solidFill>
                  <a:schemeClr val="tx2"/>
                </a:solidFill>
                <a:latin typeface="Georgia" charset="0"/>
                <a:ea typeface="Geneva" charset="0"/>
                <a:cs typeface="Geneva" charset="0"/>
              </a:defRPr>
            </a:lvl9pPr>
          </a:lstStyle>
          <a:p>
            <a:fld id="{88B5D139-5CD5-40E2-80A8-9DDB30706EE5}" type="slidenum">
              <a:rPr lang="en-US" altLang="en-US" sz="1200" smtClean="0"/>
              <a:pPr/>
              <a:t>3</a:t>
            </a:fld>
            <a:endParaRPr lang="en-US" altLang="en-US" sz="1200"/>
          </a:p>
        </p:txBody>
      </p:sp>
    </p:spTree>
    <p:extLst>
      <p:ext uri="{BB962C8B-B14F-4D97-AF65-F5344CB8AC3E}">
        <p14:creationId xmlns:p14="http://schemas.microsoft.com/office/powerpoint/2010/main" val="3225439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706867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46422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304800"/>
            <a:ext cx="2133600" cy="5334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304800"/>
            <a:ext cx="6248400" cy="5334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15805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95595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777811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95400" y="1143000"/>
            <a:ext cx="36957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3500" y="1143000"/>
            <a:ext cx="36957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279476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8144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069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9769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502257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652975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04800" y="304800"/>
            <a:ext cx="8534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1295400" y="1143000"/>
            <a:ext cx="75438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2" name="Text Box 8"/>
          <p:cNvSpPr txBox="1">
            <a:spLocks noChangeArrowheads="1"/>
          </p:cNvSpPr>
          <p:nvPr userDrawn="1"/>
        </p:nvSpPr>
        <p:spPr bwMode="auto">
          <a:xfrm>
            <a:off x="8534400" y="6477000"/>
            <a:ext cx="457200" cy="304800"/>
          </a:xfrm>
          <a:prstGeom prst="rect">
            <a:avLst/>
          </a:prstGeom>
          <a:noFill/>
          <a:ln w="9525">
            <a:noFill/>
            <a:miter lim="800000"/>
            <a:headEnd/>
            <a:tailEnd/>
          </a:ln>
        </p:spPr>
        <p:txBody>
          <a:bodyPr>
            <a:spAutoFit/>
          </a:bodyPr>
          <a:lstStyle>
            <a:lvl1pPr>
              <a:defRPr sz="2400">
                <a:solidFill>
                  <a:schemeClr val="tx2"/>
                </a:solidFill>
                <a:latin typeface="Georgia" charset="0"/>
                <a:ea typeface="Geneva" charset="0"/>
                <a:cs typeface="Geneva" charset="0"/>
              </a:defRPr>
            </a:lvl1pPr>
            <a:lvl2pPr marL="37931725" indent="-37474525">
              <a:defRPr sz="2400">
                <a:solidFill>
                  <a:schemeClr val="tx2"/>
                </a:solidFill>
                <a:latin typeface="Georgia" charset="0"/>
                <a:ea typeface="Geneva" charset="0"/>
                <a:cs typeface="Geneva" charset="0"/>
              </a:defRPr>
            </a:lvl2pPr>
            <a:lvl3pPr>
              <a:defRPr sz="2400">
                <a:solidFill>
                  <a:schemeClr val="tx2"/>
                </a:solidFill>
                <a:latin typeface="Georgia" charset="0"/>
                <a:ea typeface="Geneva" charset="0"/>
                <a:cs typeface="Geneva" charset="0"/>
              </a:defRPr>
            </a:lvl3pPr>
            <a:lvl4pPr>
              <a:defRPr sz="2400">
                <a:solidFill>
                  <a:schemeClr val="tx2"/>
                </a:solidFill>
                <a:latin typeface="Georgia" charset="0"/>
                <a:ea typeface="Geneva" charset="0"/>
                <a:cs typeface="Geneva" charset="0"/>
              </a:defRPr>
            </a:lvl4pPr>
            <a:lvl5pPr>
              <a:defRPr sz="2400">
                <a:solidFill>
                  <a:schemeClr val="tx2"/>
                </a:solidFill>
                <a:latin typeface="Georgia" charset="0"/>
                <a:ea typeface="Geneva" charset="0"/>
                <a:cs typeface="Geneva" charset="0"/>
              </a:defRPr>
            </a:lvl5pPr>
            <a:lvl6pPr marL="457200" eaLnBrk="0" fontAlgn="base" hangingPunct="0">
              <a:spcBef>
                <a:spcPct val="0"/>
              </a:spcBef>
              <a:spcAft>
                <a:spcPct val="0"/>
              </a:spcAft>
              <a:defRPr sz="2400">
                <a:solidFill>
                  <a:schemeClr val="tx2"/>
                </a:solidFill>
                <a:latin typeface="Georgia" charset="0"/>
                <a:ea typeface="Geneva" charset="0"/>
                <a:cs typeface="Geneva" charset="0"/>
              </a:defRPr>
            </a:lvl6pPr>
            <a:lvl7pPr marL="914400" eaLnBrk="0" fontAlgn="base" hangingPunct="0">
              <a:spcBef>
                <a:spcPct val="0"/>
              </a:spcBef>
              <a:spcAft>
                <a:spcPct val="0"/>
              </a:spcAft>
              <a:defRPr sz="2400">
                <a:solidFill>
                  <a:schemeClr val="tx2"/>
                </a:solidFill>
                <a:latin typeface="Georgia" charset="0"/>
                <a:ea typeface="Geneva" charset="0"/>
                <a:cs typeface="Geneva" charset="0"/>
              </a:defRPr>
            </a:lvl7pPr>
            <a:lvl8pPr marL="1371600" eaLnBrk="0" fontAlgn="base" hangingPunct="0">
              <a:spcBef>
                <a:spcPct val="0"/>
              </a:spcBef>
              <a:spcAft>
                <a:spcPct val="0"/>
              </a:spcAft>
              <a:defRPr sz="2400">
                <a:solidFill>
                  <a:schemeClr val="tx2"/>
                </a:solidFill>
                <a:latin typeface="Georgia" charset="0"/>
                <a:ea typeface="Geneva" charset="0"/>
                <a:cs typeface="Geneva" charset="0"/>
              </a:defRPr>
            </a:lvl8pPr>
            <a:lvl9pPr marL="1828800" eaLnBrk="0" fontAlgn="base" hangingPunct="0">
              <a:spcBef>
                <a:spcPct val="0"/>
              </a:spcBef>
              <a:spcAft>
                <a:spcPct val="0"/>
              </a:spcAft>
              <a:defRPr sz="2400">
                <a:solidFill>
                  <a:schemeClr val="tx2"/>
                </a:solidFill>
                <a:latin typeface="Georgia" charset="0"/>
                <a:ea typeface="Geneva" charset="0"/>
                <a:cs typeface="Geneva" charset="0"/>
              </a:defRPr>
            </a:lvl9pPr>
          </a:lstStyle>
          <a:p>
            <a:pPr algn="r">
              <a:spcBef>
                <a:spcPct val="50000"/>
              </a:spcBef>
              <a:defRPr/>
            </a:pPr>
            <a:fld id="{EB3632CF-7CE4-4F71-970B-7D0748965DE7}" type="slidenum">
              <a:rPr lang="en-US" sz="1400" smtClean="0">
                <a:solidFill>
                  <a:srgbClr val="7F5111"/>
                </a:solidFill>
              </a:rPr>
              <a:pPr algn="r">
                <a:spcBef>
                  <a:spcPct val="50000"/>
                </a:spcBef>
                <a:defRPr/>
              </a:pPr>
              <a:t>‹#›</a:t>
            </a:fld>
            <a:endParaRPr lang="en-US" sz="1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sz="3600" b="1">
          <a:solidFill>
            <a:srgbClr val="3B1808"/>
          </a:solidFill>
          <a:latin typeface="+mj-lt"/>
          <a:ea typeface="+mj-ea"/>
          <a:cs typeface="+mj-cs"/>
        </a:defRPr>
      </a:lvl1pPr>
      <a:lvl2pPr algn="l" rtl="0" eaLnBrk="0" fontAlgn="base" hangingPunct="0">
        <a:spcBef>
          <a:spcPct val="0"/>
        </a:spcBef>
        <a:spcAft>
          <a:spcPct val="0"/>
        </a:spcAft>
        <a:defRPr sz="3600" b="1">
          <a:solidFill>
            <a:srgbClr val="3B1808"/>
          </a:solidFill>
          <a:latin typeface="Trebuchet MS" pitchFamily="1" charset="0"/>
          <a:ea typeface="Geneva" pitchFamily="1" charset="0"/>
          <a:cs typeface="Geneva" pitchFamily="1" charset="0"/>
        </a:defRPr>
      </a:lvl2pPr>
      <a:lvl3pPr algn="l" rtl="0" eaLnBrk="0" fontAlgn="base" hangingPunct="0">
        <a:spcBef>
          <a:spcPct val="0"/>
        </a:spcBef>
        <a:spcAft>
          <a:spcPct val="0"/>
        </a:spcAft>
        <a:defRPr sz="3600" b="1">
          <a:solidFill>
            <a:srgbClr val="3B1808"/>
          </a:solidFill>
          <a:latin typeface="Trebuchet MS" pitchFamily="1" charset="0"/>
          <a:ea typeface="Geneva" pitchFamily="1" charset="0"/>
          <a:cs typeface="Geneva" pitchFamily="1" charset="0"/>
        </a:defRPr>
      </a:lvl3pPr>
      <a:lvl4pPr algn="l" rtl="0" eaLnBrk="0" fontAlgn="base" hangingPunct="0">
        <a:spcBef>
          <a:spcPct val="0"/>
        </a:spcBef>
        <a:spcAft>
          <a:spcPct val="0"/>
        </a:spcAft>
        <a:defRPr sz="3600" b="1">
          <a:solidFill>
            <a:srgbClr val="3B1808"/>
          </a:solidFill>
          <a:latin typeface="Trebuchet MS" pitchFamily="1" charset="0"/>
          <a:ea typeface="Geneva" pitchFamily="1" charset="0"/>
          <a:cs typeface="Geneva" pitchFamily="1" charset="0"/>
        </a:defRPr>
      </a:lvl4pPr>
      <a:lvl5pPr algn="l" rtl="0" eaLnBrk="0" fontAlgn="base" hangingPunct="0">
        <a:spcBef>
          <a:spcPct val="0"/>
        </a:spcBef>
        <a:spcAft>
          <a:spcPct val="0"/>
        </a:spcAft>
        <a:defRPr sz="3600" b="1">
          <a:solidFill>
            <a:srgbClr val="3B1808"/>
          </a:solidFill>
          <a:latin typeface="Trebuchet MS" pitchFamily="1" charset="0"/>
          <a:ea typeface="Geneva" pitchFamily="1" charset="0"/>
          <a:cs typeface="Geneva" pitchFamily="1" charset="0"/>
        </a:defRPr>
      </a:lvl5pPr>
      <a:lvl6pPr marL="457200" algn="l" rtl="0" fontAlgn="base">
        <a:spcBef>
          <a:spcPct val="0"/>
        </a:spcBef>
        <a:spcAft>
          <a:spcPct val="0"/>
        </a:spcAft>
        <a:defRPr sz="3600" b="1">
          <a:solidFill>
            <a:srgbClr val="3B1808"/>
          </a:solidFill>
          <a:latin typeface="Trebuchet MS" pitchFamily="1" charset="0"/>
          <a:ea typeface="Geneva" pitchFamily="1" charset="0"/>
          <a:cs typeface="Geneva" pitchFamily="1" charset="0"/>
        </a:defRPr>
      </a:lvl6pPr>
      <a:lvl7pPr marL="914400" algn="l" rtl="0" fontAlgn="base">
        <a:spcBef>
          <a:spcPct val="0"/>
        </a:spcBef>
        <a:spcAft>
          <a:spcPct val="0"/>
        </a:spcAft>
        <a:defRPr sz="3600" b="1">
          <a:solidFill>
            <a:srgbClr val="3B1808"/>
          </a:solidFill>
          <a:latin typeface="Trebuchet MS" pitchFamily="1" charset="0"/>
          <a:ea typeface="Geneva" pitchFamily="1" charset="0"/>
          <a:cs typeface="Geneva" pitchFamily="1" charset="0"/>
        </a:defRPr>
      </a:lvl7pPr>
      <a:lvl8pPr marL="1371600" algn="l" rtl="0" fontAlgn="base">
        <a:spcBef>
          <a:spcPct val="0"/>
        </a:spcBef>
        <a:spcAft>
          <a:spcPct val="0"/>
        </a:spcAft>
        <a:defRPr sz="3600" b="1">
          <a:solidFill>
            <a:srgbClr val="3B1808"/>
          </a:solidFill>
          <a:latin typeface="Trebuchet MS" pitchFamily="1" charset="0"/>
          <a:ea typeface="Geneva" pitchFamily="1" charset="0"/>
          <a:cs typeface="Geneva" pitchFamily="1" charset="0"/>
        </a:defRPr>
      </a:lvl8pPr>
      <a:lvl9pPr marL="1828800" algn="l" rtl="0" fontAlgn="base">
        <a:spcBef>
          <a:spcPct val="0"/>
        </a:spcBef>
        <a:spcAft>
          <a:spcPct val="0"/>
        </a:spcAft>
        <a:defRPr sz="3600" b="1">
          <a:solidFill>
            <a:srgbClr val="3B1808"/>
          </a:solidFill>
          <a:latin typeface="Trebuchet MS" pitchFamily="1" charset="0"/>
          <a:ea typeface="Geneva" pitchFamily="1" charset="0"/>
          <a:cs typeface="Geneva" pitchFamily="1" charset="0"/>
        </a:defRPr>
      </a:lvl9pPr>
    </p:titleStyle>
    <p:bodyStyle>
      <a:lvl1pPr marL="342900" indent="-342900" algn="l" rtl="0" eaLnBrk="0" fontAlgn="base" hangingPunct="0">
        <a:spcBef>
          <a:spcPct val="20000"/>
        </a:spcBef>
        <a:spcAft>
          <a:spcPct val="0"/>
        </a:spcAft>
        <a:buChar char="•"/>
        <a:defRPr sz="2800">
          <a:solidFill>
            <a:srgbClr val="7F5111"/>
          </a:solidFill>
          <a:latin typeface="+mn-lt"/>
          <a:ea typeface="+mn-ea"/>
          <a:cs typeface="+mn-cs"/>
        </a:defRPr>
      </a:lvl1pPr>
      <a:lvl2pPr marL="742950" indent="-285750" algn="l" rtl="0" eaLnBrk="0" fontAlgn="base" hangingPunct="0">
        <a:spcBef>
          <a:spcPct val="20000"/>
        </a:spcBef>
        <a:spcAft>
          <a:spcPct val="0"/>
        </a:spcAft>
        <a:buChar char="–"/>
        <a:defRPr sz="2400">
          <a:solidFill>
            <a:srgbClr val="7F5111"/>
          </a:solidFill>
          <a:latin typeface="+mn-lt"/>
          <a:ea typeface="+mn-ea"/>
          <a:cs typeface="+mn-cs"/>
        </a:defRPr>
      </a:lvl2pPr>
      <a:lvl3pPr marL="1143000" indent="-228600" algn="l" rtl="0" eaLnBrk="0" fontAlgn="base" hangingPunct="0">
        <a:spcBef>
          <a:spcPct val="20000"/>
        </a:spcBef>
        <a:spcAft>
          <a:spcPct val="0"/>
        </a:spcAft>
        <a:buChar char="•"/>
        <a:defRPr>
          <a:solidFill>
            <a:srgbClr val="7F5111"/>
          </a:solidFill>
          <a:latin typeface="+mn-lt"/>
          <a:ea typeface="+mn-ea"/>
          <a:cs typeface="+mn-cs"/>
        </a:defRPr>
      </a:lvl3pPr>
      <a:lvl4pPr marL="1600200" indent="-228600" algn="l" rtl="0" eaLnBrk="0" fontAlgn="base" hangingPunct="0">
        <a:spcBef>
          <a:spcPct val="20000"/>
        </a:spcBef>
        <a:spcAft>
          <a:spcPct val="0"/>
        </a:spcAft>
        <a:buChar char="–"/>
        <a:defRPr>
          <a:solidFill>
            <a:srgbClr val="7F5111"/>
          </a:solidFill>
          <a:latin typeface="+mn-lt"/>
          <a:ea typeface="+mn-ea"/>
          <a:cs typeface="+mn-cs"/>
        </a:defRPr>
      </a:lvl4pPr>
      <a:lvl5pPr marL="2057400" indent="-228600" algn="l" rtl="0" eaLnBrk="0" fontAlgn="base" hangingPunct="0">
        <a:spcBef>
          <a:spcPct val="20000"/>
        </a:spcBef>
        <a:spcAft>
          <a:spcPct val="0"/>
        </a:spcAft>
        <a:buChar char="»"/>
        <a:defRPr>
          <a:solidFill>
            <a:srgbClr val="7F5111"/>
          </a:solidFill>
          <a:latin typeface="+mn-lt"/>
          <a:ea typeface="+mn-ea"/>
          <a:cs typeface="+mn-cs"/>
        </a:defRPr>
      </a:lvl5pPr>
      <a:lvl6pPr marL="2514600" indent="-228600" algn="l" rtl="0" fontAlgn="base">
        <a:spcBef>
          <a:spcPct val="20000"/>
        </a:spcBef>
        <a:spcAft>
          <a:spcPct val="0"/>
        </a:spcAft>
        <a:buChar char="»"/>
        <a:defRPr>
          <a:solidFill>
            <a:srgbClr val="7F5111"/>
          </a:solidFill>
          <a:latin typeface="+mn-lt"/>
          <a:ea typeface="+mn-ea"/>
          <a:cs typeface="+mn-cs"/>
        </a:defRPr>
      </a:lvl6pPr>
      <a:lvl7pPr marL="2971800" indent="-228600" algn="l" rtl="0" fontAlgn="base">
        <a:spcBef>
          <a:spcPct val="20000"/>
        </a:spcBef>
        <a:spcAft>
          <a:spcPct val="0"/>
        </a:spcAft>
        <a:buChar char="»"/>
        <a:defRPr>
          <a:solidFill>
            <a:srgbClr val="7F5111"/>
          </a:solidFill>
          <a:latin typeface="+mn-lt"/>
          <a:ea typeface="+mn-ea"/>
          <a:cs typeface="+mn-cs"/>
        </a:defRPr>
      </a:lvl7pPr>
      <a:lvl8pPr marL="3429000" indent="-228600" algn="l" rtl="0" fontAlgn="base">
        <a:spcBef>
          <a:spcPct val="20000"/>
        </a:spcBef>
        <a:spcAft>
          <a:spcPct val="0"/>
        </a:spcAft>
        <a:buChar char="»"/>
        <a:defRPr>
          <a:solidFill>
            <a:srgbClr val="7F5111"/>
          </a:solidFill>
          <a:latin typeface="+mn-lt"/>
          <a:ea typeface="+mn-ea"/>
          <a:cs typeface="+mn-cs"/>
        </a:defRPr>
      </a:lvl8pPr>
      <a:lvl9pPr marL="3886200" indent="-228600" algn="l" rtl="0" fontAlgn="base">
        <a:spcBef>
          <a:spcPct val="20000"/>
        </a:spcBef>
        <a:spcAft>
          <a:spcPct val="0"/>
        </a:spcAft>
        <a:buChar char="»"/>
        <a:defRPr>
          <a:solidFill>
            <a:srgbClr val="7F511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CIRB@rowan.edu"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52400" y="369757"/>
            <a:ext cx="2209800" cy="707886"/>
          </a:xfrm>
          <a:prstGeom prst="rect">
            <a:avLst/>
          </a:prstGeom>
          <a:noFill/>
        </p:spPr>
        <p:txBody>
          <a:bodyPr wrap="square" rtlCol="0">
            <a:spAutoFit/>
          </a:bodyPr>
          <a:lstStyle/>
          <a:p>
            <a:r>
              <a:rPr lang="en-US" sz="1000" b="1" dirty="0"/>
              <a:t>NJ Dept. of Health </a:t>
            </a:r>
          </a:p>
          <a:p>
            <a:r>
              <a:rPr lang="en-US" sz="1000" dirty="0"/>
              <a:t>CIRB Submission Workflow</a:t>
            </a:r>
          </a:p>
          <a:p>
            <a:r>
              <a:rPr lang="en-US" sz="1000" dirty="0"/>
              <a:t>Cayuse IRB (CIRB)</a:t>
            </a:r>
          </a:p>
          <a:p>
            <a:r>
              <a:rPr lang="en-US" sz="1000" dirty="0"/>
              <a:t>Revised: 06/17/2025</a:t>
            </a:r>
          </a:p>
        </p:txBody>
      </p:sp>
      <p:sp>
        <p:nvSpPr>
          <p:cNvPr id="7" name="Flowchart: Process 6"/>
          <p:cNvSpPr/>
          <p:nvPr/>
        </p:nvSpPr>
        <p:spPr>
          <a:xfrm>
            <a:off x="2819400" y="609600"/>
            <a:ext cx="2743200" cy="1038576"/>
          </a:xfrm>
          <a:prstGeom prst="flowChartProcess">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Is this research defined as: </a:t>
            </a:r>
          </a:p>
          <a:p>
            <a:pPr algn="ctr"/>
            <a:r>
              <a:rPr lang="en-US" sz="1000" dirty="0">
                <a:solidFill>
                  <a:schemeClr val="tx1"/>
                </a:solidFill>
              </a:rPr>
              <a:t>A systematic investigation which includes research development, testing and evaluation, designed to contribute to generalizable knowledge, i.e., publication, presentation, or achievement of a degree</a:t>
            </a:r>
          </a:p>
        </p:txBody>
      </p:sp>
      <p:sp>
        <p:nvSpPr>
          <p:cNvPr id="10" name="Flowchart: Process 9"/>
          <p:cNvSpPr/>
          <p:nvPr/>
        </p:nvSpPr>
        <p:spPr>
          <a:xfrm>
            <a:off x="1066800" y="2431709"/>
            <a:ext cx="2667000" cy="1175032"/>
          </a:xfrm>
          <a:prstGeom prst="flowChartProcess">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Does the research involve a living individual where a researcher obtains information about or </a:t>
            </a:r>
            <a:r>
              <a:rPr lang="en-US" sz="1000" dirty="0" err="1">
                <a:solidFill>
                  <a:schemeClr val="tx1"/>
                </a:solidFill>
              </a:rPr>
              <a:t>biospecimens</a:t>
            </a:r>
            <a:r>
              <a:rPr lang="en-US" sz="1000" dirty="0">
                <a:solidFill>
                  <a:schemeClr val="tx1"/>
                </a:solidFill>
              </a:rPr>
              <a:t> from a living individual through the intervention, interaction or manipulation of environment and uses, studies or analyzes the information or </a:t>
            </a:r>
            <a:r>
              <a:rPr lang="en-US" sz="1000" dirty="0" err="1">
                <a:solidFill>
                  <a:schemeClr val="tx1"/>
                </a:solidFill>
              </a:rPr>
              <a:t>biospecimen</a:t>
            </a:r>
            <a:r>
              <a:rPr lang="en-US" sz="1000" dirty="0">
                <a:solidFill>
                  <a:schemeClr val="tx1"/>
                </a:solidFill>
              </a:rPr>
              <a:t>?</a:t>
            </a:r>
          </a:p>
        </p:txBody>
      </p:sp>
      <p:sp>
        <p:nvSpPr>
          <p:cNvPr id="18" name="TextBox 17"/>
          <p:cNvSpPr txBox="1"/>
          <p:nvPr/>
        </p:nvSpPr>
        <p:spPr>
          <a:xfrm>
            <a:off x="3685717" y="1800807"/>
            <a:ext cx="432792" cy="246221"/>
          </a:xfrm>
          <a:prstGeom prst="rect">
            <a:avLst/>
          </a:prstGeom>
          <a:noFill/>
        </p:spPr>
        <p:txBody>
          <a:bodyPr wrap="square" rtlCol="0">
            <a:spAutoFit/>
          </a:bodyPr>
          <a:lstStyle/>
          <a:p>
            <a:r>
              <a:rPr lang="en-US" sz="1000" b="1" dirty="0"/>
              <a:t>Yes</a:t>
            </a:r>
            <a:endParaRPr lang="en-US" sz="1000" dirty="0"/>
          </a:p>
        </p:txBody>
      </p:sp>
      <p:sp>
        <p:nvSpPr>
          <p:cNvPr id="23" name="TextBox 22"/>
          <p:cNvSpPr txBox="1"/>
          <p:nvPr/>
        </p:nvSpPr>
        <p:spPr>
          <a:xfrm>
            <a:off x="5312433" y="3662250"/>
            <a:ext cx="432792" cy="246221"/>
          </a:xfrm>
          <a:prstGeom prst="rect">
            <a:avLst/>
          </a:prstGeom>
          <a:noFill/>
        </p:spPr>
        <p:txBody>
          <a:bodyPr wrap="square" rtlCol="0">
            <a:spAutoFit/>
          </a:bodyPr>
          <a:lstStyle/>
          <a:p>
            <a:r>
              <a:rPr lang="en-US" sz="1000" b="1" dirty="0"/>
              <a:t>Yes</a:t>
            </a:r>
            <a:endParaRPr lang="en-US" sz="1000" dirty="0"/>
          </a:p>
        </p:txBody>
      </p:sp>
      <p:sp>
        <p:nvSpPr>
          <p:cNvPr id="41" name="Flowchart: Connector 40"/>
          <p:cNvSpPr/>
          <p:nvPr/>
        </p:nvSpPr>
        <p:spPr>
          <a:xfrm>
            <a:off x="2096392" y="4682475"/>
            <a:ext cx="598885" cy="350772"/>
          </a:xfrm>
          <a:prstGeom prst="flowChartConnector">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1</a:t>
            </a:r>
            <a:endParaRPr lang="en-US" sz="1000" dirty="0"/>
          </a:p>
        </p:txBody>
      </p:sp>
      <p:sp>
        <p:nvSpPr>
          <p:cNvPr id="83" name="TextBox 82"/>
          <p:cNvSpPr txBox="1"/>
          <p:nvPr/>
        </p:nvSpPr>
        <p:spPr>
          <a:xfrm flipH="1">
            <a:off x="6759941" y="882560"/>
            <a:ext cx="491259" cy="246221"/>
          </a:xfrm>
          <a:prstGeom prst="rect">
            <a:avLst/>
          </a:prstGeom>
          <a:noFill/>
        </p:spPr>
        <p:txBody>
          <a:bodyPr wrap="square" rtlCol="0">
            <a:spAutoFit/>
          </a:bodyPr>
          <a:lstStyle/>
          <a:p>
            <a:r>
              <a:rPr lang="en-US" sz="1000" b="1" dirty="0"/>
              <a:t>No</a:t>
            </a:r>
            <a:endParaRPr lang="en-US" sz="1000" dirty="0"/>
          </a:p>
        </p:txBody>
      </p:sp>
      <p:cxnSp>
        <p:nvCxnSpPr>
          <p:cNvPr id="84" name="Straight Arrow Connector 83"/>
          <p:cNvCxnSpPr>
            <a:stCxn id="62" idx="2"/>
            <a:endCxn id="41" idx="6"/>
          </p:cNvCxnSpPr>
          <p:nvPr/>
        </p:nvCxnSpPr>
        <p:spPr>
          <a:xfrm flipH="1">
            <a:off x="2695277" y="3609975"/>
            <a:ext cx="2703087" cy="1247886"/>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9" name="Elbow Connector 78"/>
          <p:cNvCxnSpPr>
            <a:stCxn id="7" idx="3"/>
            <a:endCxn id="40" idx="0"/>
          </p:cNvCxnSpPr>
          <p:nvPr/>
        </p:nvCxnSpPr>
        <p:spPr bwMode="auto">
          <a:xfrm>
            <a:off x="5562600" y="1128888"/>
            <a:ext cx="1874671" cy="3553588"/>
          </a:xfrm>
          <a:prstGeom prst="bentConnector2">
            <a:avLst/>
          </a:prstGeom>
          <a:solidFill>
            <a:schemeClr val="accent1"/>
          </a:solidFill>
          <a:ln w="19050" cap="flat" cmpd="sng" algn="ctr">
            <a:solidFill>
              <a:schemeClr val="tx1"/>
            </a:solidFill>
            <a:prstDash val="solid"/>
            <a:round/>
            <a:headEnd type="none" w="med" len="med"/>
            <a:tailEnd type="arrow"/>
          </a:ln>
          <a:effectLst/>
        </p:spPr>
      </p:cxnSp>
      <p:cxnSp>
        <p:nvCxnSpPr>
          <p:cNvPr id="91" name="Elbow Connector 90"/>
          <p:cNvCxnSpPr>
            <a:stCxn id="7" idx="2"/>
            <a:endCxn id="10" idx="0"/>
          </p:cNvCxnSpPr>
          <p:nvPr/>
        </p:nvCxnSpPr>
        <p:spPr bwMode="auto">
          <a:xfrm rot="5400000">
            <a:off x="2903884" y="1144592"/>
            <a:ext cx="783533" cy="1790700"/>
          </a:xfrm>
          <a:prstGeom prst="bentConnector3">
            <a:avLst>
              <a:gd name="adj1" fmla="val 50000"/>
            </a:avLst>
          </a:prstGeom>
          <a:solidFill>
            <a:schemeClr val="accent1"/>
          </a:solidFill>
          <a:ln w="19050" cap="flat" cmpd="sng" algn="ctr">
            <a:solidFill>
              <a:schemeClr val="tx1"/>
            </a:solidFill>
            <a:prstDash val="solid"/>
            <a:round/>
            <a:headEnd type="none" w="med" len="med"/>
            <a:tailEnd type="arrow"/>
          </a:ln>
          <a:effectLst/>
        </p:spPr>
      </p:cxnSp>
      <p:sp>
        <p:nvSpPr>
          <p:cNvPr id="93" name="TextBox 92"/>
          <p:cNvSpPr txBox="1"/>
          <p:nvPr/>
        </p:nvSpPr>
        <p:spPr>
          <a:xfrm flipH="1">
            <a:off x="3867681" y="2792054"/>
            <a:ext cx="491259" cy="246221"/>
          </a:xfrm>
          <a:prstGeom prst="rect">
            <a:avLst/>
          </a:prstGeom>
          <a:noFill/>
        </p:spPr>
        <p:txBody>
          <a:bodyPr wrap="square" rtlCol="0">
            <a:spAutoFit/>
          </a:bodyPr>
          <a:lstStyle/>
          <a:p>
            <a:r>
              <a:rPr lang="en-US" sz="1000" b="1" dirty="0"/>
              <a:t>No</a:t>
            </a:r>
            <a:endParaRPr lang="en-US" sz="1000" dirty="0"/>
          </a:p>
        </p:txBody>
      </p:sp>
      <p:cxnSp>
        <p:nvCxnSpPr>
          <p:cNvPr id="94" name="Elbow Connector 93"/>
          <p:cNvCxnSpPr>
            <a:stCxn id="10" idx="3"/>
            <a:endCxn id="62" idx="1"/>
          </p:cNvCxnSpPr>
          <p:nvPr/>
        </p:nvCxnSpPr>
        <p:spPr bwMode="auto">
          <a:xfrm>
            <a:off x="3733800" y="3019225"/>
            <a:ext cx="702286" cy="1617"/>
          </a:xfrm>
          <a:prstGeom prst="bentConnector3">
            <a:avLst>
              <a:gd name="adj1" fmla="val 50000"/>
            </a:avLst>
          </a:prstGeom>
          <a:solidFill>
            <a:schemeClr val="accent1"/>
          </a:solidFill>
          <a:ln w="19050" cap="flat" cmpd="sng" algn="ctr">
            <a:solidFill>
              <a:schemeClr val="tx1"/>
            </a:solidFill>
            <a:prstDash val="solid"/>
            <a:round/>
            <a:headEnd type="none" w="med" len="med"/>
            <a:tailEnd type="arrow"/>
          </a:ln>
          <a:effectLst/>
        </p:spPr>
      </p:cxnSp>
      <p:sp>
        <p:nvSpPr>
          <p:cNvPr id="96" name="TextBox 95"/>
          <p:cNvSpPr txBox="1"/>
          <p:nvPr/>
        </p:nvSpPr>
        <p:spPr>
          <a:xfrm flipH="1">
            <a:off x="6610881" y="2773004"/>
            <a:ext cx="491259" cy="246221"/>
          </a:xfrm>
          <a:prstGeom prst="rect">
            <a:avLst/>
          </a:prstGeom>
          <a:noFill/>
        </p:spPr>
        <p:txBody>
          <a:bodyPr wrap="square" rtlCol="0">
            <a:spAutoFit/>
          </a:bodyPr>
          <a:lstStyle/>
          <a:p>
            <a:r>
              <a:rPr lang="en-US" sz="1000" b="1" dirty="0"/>
              <a:t>No</a:t>
            </a:r>
            <a:endParaRPr lang="en-US" sz="1000" dirty="0"/>
          </a:p>
        </p:txBody>
      </p:sp>
      <p:cxnSp>
        <p:nvCxnSpPr>
          <p:cNvPr id="104" name="Straight Arrow Connector 103"/>
          <p:cNvCxnSpPr>
            <a:stCxn id="10" idx="2"/>
            <a:endCxn id="41" idx="0"/>
          </p:cNvCxnSpPr>
          <p:nvPr/>
        </p:nvCxnSpPr>
        <p:spPr>
          <a:xfrm flipH="1">
            <a:off x="2395835" y="3606741"/>
            <a:ext cx="4465" cy="107573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7" name="TextBox 106"/>
          <p:cNvSpPr txBox="1"/>
          <p:nvPr/>
        </p:nvSpPr>
        <p:spPr>
          <a:xfrm>
            <a:off x="1879996" y="3745201"/>
            <a:ext cx="432792" cy="246221"/>
          </a:xfrm>
          <a:prstGeom prst="rect">
            <a:avLst/>
          </a:prstGeom>
          <a:noFill/>
        </p:spPr>
        <p:txBody>
          <a:bodyPr wrap="square" rtlCol="0">
            <a:spAutoFit/>
          </a:bodyPr>
          <a:lstStyle/>
          <a:p>
            <a:r>
              <a:rPr lang="en-US" sz="1000" b="1" dirty="0"/>
              <a:t>Yes</a:t>
            </a:r>
            <a:endParaRPr lang="en-US" sz="1000" dirty="0"/>
          </a:p>
        </p:txBody>
      </p:sp>
      <p:sp>
        <p:nvSpPr>
          <p:cNvPr id="40" name="Flowchart: Connector 39"/>
          <p:cNvSpPr/>
          <p:nvPr/>
        </p:nvSpPr>
        <p:spPr>
          <a:xfrm>
            <a:off x="7102141" y="4682476"/>
            <a:ext cx="670260" cy="350772"/>
          </a:xfrm>
          <a:prstGeom prst="flowChartConnector">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2</a:t>
            </a:r>
            <a:endParaRPr lang="en-US" sz="1000" dirty="0"/>
          </a:p>
        </p:txBody>
      </p:sp>
      <p:sp>
        <p:nvSpPr>
          <p:cNvPr id="58" name="TextBox 57"/>
          <p:cNvSpPr txBox="1"/>
          <p:nvPr/>
        </p:nvSpPr>
        <p:spPr>
          <a:xfrm>
            <a:off x="6499935" y="5104082"/>
            <a:ext cx="2133600" cy="246221"/>
          </a:xfrm>
          <a:prstGeom prst="rect">
            <a:avLst/>
          </a:prstGeom>
          <a:noFill/>
        </p:spPr>
        <p:txBody>
          <a:bodyPr wrap="square" rtlCol="0">
            <a:spAutoFit/>
          </a:bodyPr>
          <a:lstStyle/>
          <a:p>
            <a:r>
              <a:rPr lang="en-US" sz="1000" b="1" dirty="0"/>
              <a:t>Non-Human Subjects Review</a:t>
            </a:r>
            <a:endParaRPr lang="en-US" sz="1000" dirty="0"/>
          </a:p>
        </p:txBody>
      </p:sp>
      <p:sp>
        <p:nvSpPr>
          <p:cNvPr id="59" name="TextBox 58"/>
          <p:cNvSpPr txBox="1"/>
          <p:nvPr/>
        </p:nvSpPr>
        <p:spPr>
          <a:xfrm>
            <a:off x="1522078" y="5104082"/>
            <a:ext cx="1909763" cy="246221"/>
          </a:xfrm>
          <a:prstGeom prst="rect">
            <a:avLst/>
          </a:prstGeom>
          <a:noFill/>
        </p:spPr>
        <p:txBody>
          <a:bodyPr wrap="square" rtlCol="0">
            <a:spAutoFit/>
          </a:bodyPr>
          <a:lstStyle/>
          <a:p>
            <a:r>
              <a:rPr lang="en-US" sz="1000" b="1" dirty="0"/>
              <a:t>Human Subjects Review</a:t>
            </a:r>
            <a:endParaRPr lang="en-US" sz="1000" dirty="0"/>
          </a:p>
        </p:txBody>
      </p:sp>
      <p:sp>
        <p:nvSpPr>
          <p:cNvPr id="62" name="Flowchart: Process 61"/>
          <p:cNvSpPr/>
          <p:nvPr/>
        </p:nvSpPr>
        <p:spPr>
          <a:xfrm>
            <a:off x="4436086" y="2431709"/>
            <a:ext cx="1924556" cy="1178266"/>
          </a:xfrm>
          <a:prstGeom prst="flowChartProcess">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Does the research involve a living individual where a researcher obtains, uses, studies, analyzes, or generates identifiable private information or identifiable </a:t>
            </a:r>
            <a:r>
              <a:rPr lang="en-US" sz="1000" dirty="0" err="1">
                <a:solidFill>
                  <a:schemeClr val="tx1"/>
                </a:solidFill>
              </a:rPr>
              <a:t>biospecimens</a:t>
            </a:r>
            <a:endParaRPr lang="en-US" sz="1000" dirty="0">
              <a:solidFill>
                <a:schemeClr val="tx1"/>
              </a:solidFill>
            </a:endParaRPr>
          </a:p>
        </p:txBody>
      </p:sp>
      <p:cxnSp>
        <p:nvCxnSpPr>
          <p:cNvPr id="63" name="Elbow Connector 62"/>
          <p:cNvCxnSpPr>
            <a:stCxn id="62" idx="3"/>
            <a:endCxn id="40" idx="0"/>
          </p:cNvCxnSpPr>
          <p:nvPr/>
        </p:nvCxnSpPr>
        <p:spPr bwMode="auto">
          <a:xfrm>
            <a:off x="6360642" y="3020842"/>
            <a:ext cx="1076629" cy="1661634"/>
          </a:xfrm>
          <a:prstGeom prst="bentConnector2">
            <a:avLst/>
          </a:prstGeom>
          <a:solidFill>
            <a:schemeClr val="accent1"/>
          </a:solidFill>
          <a:ln w="19050" cap="flat" cmpd="sng" algn="ctr">
            <a:solidFill>
              <a:schemeClr val="tx1"/>
            </a:solidFill>
            <a:prstDash val="solid"/>
            <a:round/>
            <a:headEnd type="none" w="med" len="med"/>
            <a:tailEnd type="arrow"/>
          </a:ln>
          <a:effectLst/>
        </p:spPr>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Connector 1"/>
          <p:cNvSpPr/>
          <p:nvPr/>
        </p:nvSpPr>
        <p:spPr>
          <a:xfrm>
            <a:off x="4667249" y="311000"/>
            <a:ext cx="609600" cy="253172"/>
          </a:xfrm>
          <a:prstGeom prst="flowChartConnector">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2</a:t>
            </a:r>
            <a:endParaRPr lang="en-US" sz="1000" dirty="0"/>
          </a:p>
        </p:txBody>
      </p:sp>
      <p:sp>
        <p:nvSpPr>
          <p:cNvPr id="3" name="TextBox 2"/>
          <p:cNvSpPr txBox="1"/>
          <p:nvPr/>
        </p:nvSpPr>
        <p:spPr>
          <a:xfrm>
            <a:off x="6527322" y="313704"/>
            <a:ext cx="2159477" cy="400110"/>
          </a:xfrm>
          <a:prstGeom prst="rect">
            <a:avLst/>
          </a:prstGeom>
          <a:noFill/>
        </p:spPr>
        <p:txBody>
          <a:bodyPr wrap="square" rtlCol="0">
            <a:spAutoFit/>
          </a:bodyPr>
          <a:lstStyle/>
          <a:p>
            <a:r>
              <a:rPr lang="en-US" sz="1000" b="1" dirty="0"/>
              <a:t>NJ Dept. of Health </a:t>
            </a:r>
          </a:p>
          <a:p>
            <a:r>
              <a:rPr lang="en-US" sz="1000" dirty="0"/>
              <a:t>Rowan University CIRB Process</a:t>
            </a:r>
          </a:p>
        </p:txBody>
      </p:sp>
      <p:sp>
        <p:nvSpPr>
          <p:cNvPr id="4" name="Flowchart: Process 3"/>
          <p:cNvSpPr/>
          <p:nvPr/>
        </p:nvSpPr>
        <p:spPr>
          <a:xfrm>
            <a:off x="333375" y="804218"/>
            <a:ext cx="2790825" cy="1176982"/>
          </a:xfrm>
          <a:prstGeom prst="flowChartProcess">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Principal Investigator, Coordinators, Co-Investigators, and Study Staff request a Guest Account in CIRB.  Personnel receive notification of CIRB account in approx. 48 hours</a:t>
            </a:r>
          </a:p>
        </p:txBody>
      </p:sp>
      <p:cxnSp>
        <p:nvCxnSpPr>
          <p:cNvPr id="5" name="Straight Arrow Connector 4"/>
          <p:cNvCxnSpPr>
            <a:cxnSpLocks/>
            <a:stCxn id="20" idx="4"/>
            <a:endCxn id="4" idx="0"/>
          </p:cNvCxnSpPr>
          <p:nvPr/>
        </p:nvCxnSpPr>
        <p:spPr>
          <a:xfrm>
            <a:off x="1728787" y="583786"/>
            <a:ext cx="1" cy="22043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 name="Flowchart: Process 5"/>
          <p:cNvSpPr/>
          <p:nvPr/>
        </p:nvSpPr>
        <p:spPr>
          <a:xfrm>
            <a:off x="440533" y="2523746"/>
            <a:ext cx="2590799" cy="1847919"/>
          </a:xfrm>
          <a:prstGeom prst="flowChartProcess">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Principal Investigator and/or Co-Investigator creates CIRB application. Completes and uploads all applicable information listed </a:t>
            </a:r>
            <a:r>
              <a:rPr lang="en-US" sz="1000" b="1" dirty="0">
                <a:solidFill>
                  <a:schemeClr val="tx1"/>
                </a:solidFill>
              </a:rPr>
              <a:t>in CIRB Application Requirements</a:t>
            </a:r>
            <a:r>
              <a:rPr lang="en-US" sz="1000" dirty="0">
                <a:solidFill>
                  <a:schemeClr val="tx1"/>
                </a:solidFill>
              </a:rPr>
              <a:t> and completes CIRB application</a:t>
            </a:r>
          </a:p>
          <a:p>
            <a:pPr algn="ctr"/>
            <a:r>
              <a:rPr lang="en-US" sz="1000" b="1" dirty="0">
                <a:solidFill>
                  <a:srgbClr val="FF0000"/>
                </a:solidFill>
              </a:rPr>
              <a:t>Note:</a:t>
            </a:r>
            <a:r>
              <a:rPr lang="en-US" sz="1000" dirty="0">
                <a:solidFill>
                  <a:schemeClr val="tx1"/>
                </a:solidFill>
              </a:rPr>
              <a:t> State Psychiatric Hospital research requires signed, approval letter from New Jersey Privacy Office to be included in the IRB submission</a:t>
            </a:r>
          </a:p>
        </p:txBody>
      </p:sp>
      <p:cxnSp>
        <p:nvCxnSpPr>
          <p:cNvPr id="7" name="Straight Arrow Connector 6"/>
          <p:cNvCxnSpPr>
            <a:cxnSpLocks/>
            <a:stCxn id="4" idx="2"/>
            <a:endCxn id="6" idx="0"/>
          </p:cNvCxnSpPr>
          <p:nvPr/>
        </p:nvCxnSpPr>
        <p:spPr>
          <a:xfrm>
            <a:off x="1728788" y="1981200"/>
            <a:ext cx="7145" cy="542546"/>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cxnSpLocks/>
            <a:stCxn id="6" idx="2"/>
            <a:endCxn id="12" idx="0"/>
          </p:cNvCxnSpPr>
          <p:nvPr/>
        </p:nvCxnSpPr>
        <p:spPr>
          <a:xfrm>
            <a:off x="1735933" y="4371665"/>
            <a:ext cx="0" cy="78649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Flowchart: Process 9"/>
          <p:cNvSpPr/>
          <p:nvPr/>
        </p:nvSpPr>
        <p:spPr>
          <a:xfrm>
            <a:off x="6527322" y="990600"/>
            <a:ext cx="2464278" cy="4294143"/>
          </a:xfrm>
          <a:prstGeom prst="flowChartProcess">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b="1" dirty="0">
                <a:solidFill>
                  <a:schemeClr val="tx1"/>
                </a:solidFill>
              </a:rPr>
              <a:t>CIRB Application  Requirements For Human Subjects Review:</a:t>
            </a:r>
          </a:p>
          <a:p>
            <a:pPr marL="228600" indent="-228600">
              <a:buFont typeface="+mj-lt"/>
              <a:buAutoNum type="arabicParenR"/>
            </a:pPr>
            <a:r>
              <a:rPr lang="en-US" sz="1000" dirty="0">
                <a:solidFill>
                  <a:schemeClr val="tx1"/>
                </a:solidFill>
              </a:rPr>
              <a:t>Protocol Template</a:t>
            </a:r>
          </a:p>
          <a:p>
            <a:pPr marL="228600" indent="-228600">
              <a:buFont typeface="+mj-lt"/>
              <a:buAutoNum type="arabicParenR"/>
            </a:pPr>
            <a:r>
              <a:rPr lang="en-US" sz="1000" dirty="0">
                <a:solidFill>
                  <a:schemeClr val="tx1"/>
                </a:solidFill>
              </a:rPr>
              <a:t>Consent Forms</a:t>
            </a:r>
          </a:p>
          <a:p>
            <a:pPr marL="228600" indent="-228600">
              <a:buFont typeface="+mj-lt"/>
              <a:buAutoNum type="arabicParenR"/>
            </a:pPr>
            <a:r>
              <a:rPr lang="en-US" sz="1000" dirty="0">
                <a:solidFill>
                  <a:schemeClr val="tx1"/>
                </a:solidFill>
              </a:rPr>
              <a:t>Research Materials – Data Collection Sheet, survey, interview or other instruments; screening instruments</a:t>
            </a:r>
          </a:p>
          <a:p>
            <a:pPr marL="228600" indent="-228600">
              <a:buFont typeface="+mj-lt"/>
              <a:buAutoNum type="arabicParenR"/>
            </a:pPr>
            <a:r>
              <a:rPr lang="en-US" sz="1000" dirty="0">
                <a:solidFill>
                  <a:schemeClr val="tx1"/>
                </a:solidFill>
              </a:rPr>
              <a:t>Advertisements, letters</a:t>
            </a:r>
          </a:p>
          <a:p>
            <a:pPr marL="228600" indent="-228600">
              <a:buFont typeface="+mj-lt"/>
              <a:buAutoNum type="arabicParenR"/>
            </a:pPr>
            <a:r>
              <a:rPr lang="en-US" sz="1000" dirty="0">
                <a:solidFill>
                  <a:schemeClr val="tx1"/>
                </a:solidFill>
              </a:rPr>
              <a:t>Detailed data that will be obtained from NJDOH via  Data Use Agreement </a:t>
            </a:r>
          </a:p>
          <a:p>
            <a:pPr marL="228600" indent="-228600">
              <a:buFont typeface="+mj-lt"/>
              <a:buAutoNum type="arabicParenR"/>
            </a:pPr>
            <a:r>
              <a:rPr lang="en-US" sz="1000" dirty="0">
                <a:solidFill>
                  <a:schemeClr val="tx1"/>
                </a:solidFill>
              </a:rPr>
              <a:t>Investigators CV’s and resumes</a:t>
            </a:r>
          </a:p>
          <a:p>
            <a:pPr marL="228600" indent="-228600">
              <a:buFont typeface="+mj-lt"/>
              <a:buAutoNum type="arabicParenR"/>
            </a:pPr>
            <a:r>
              <a:rPr lang="en-US" sz="1000" dirty="0">
                <a:solidFill>
                  <a:schemeClr val="tx1"/>
                </a:solidFill>
              </a:rPr>
              <a:t>Any other document(s)/materials pertinent to the proposed research study</a:t>
            </a:r>
          </a:p>
          <a:p>
            <a:pPr marL="228600" indent="-228600">
              <a:buFont typeface="+mj-lt"/>
              <a:buAutoNum type="arabicParenR"/>
            </a:pPr>
            <a:r>
              <a:rPr lang="en-US" sz="1000" dirty="0">
                <a:solidFill>
                  <a:schemeClr val="tx1"/>
                </a:solidFill>
              </a:rPr>
              <a:t>Agreement for the Ethical Conduct of Human Subjects Research (formerly NJDOH OC-41)</a:t>
            </a:r>
          </a:p>
          <a:p>
            <a:pPr marL="228600" indent="-228600">
              <a:buFont typeface="+mj-lt"/>
              <a:buAutoNum type="arabicParenR"/>
            </a:pPr>
            <a:r>
              <a:rPr lang="en-US" sz="1000" b="1" dirty="0">
                <a:solidFill>
                  <a:srgbClr val="FF0000"/>
                </a:solidFill>
              </a:rPr>
              <a:t>Note:</a:t>
            </a:r>
            <a:r>
              <a:rPr lang="en-US" sz="1000" dirty="0">
                <a:solidFill>
                  <a:schemeClr val="tx1"/>
                </a:solidFill>
              </a:rPr>
              <a:t> </a:t>
            </a:r>
            <a:r>
              <a:rPr lang="en-US" sz="1000" b="1" u="sng" dirty="0">
                <a:solidFill>
                  <a:schemeClr val="tx1"/>
                </a:solidFill>
              </a:rPr>
              <a:t>State Psychiatric Hospitals </a:t>
            </a:r>
            <a:r>
              <a:rPr lang="en-US" sz="1000" dirty="0">
                <a:solidFill>
                  <a:schemeClr val="tx1"/>
                </a:solidFill>
              </a:rPr>
              <a:t>– Need to submit letter to New Jersey Privacy Office and provide summary of research and resources needed. Signed, approved letter from New Jersey Privacy Office will need to be attached to IRB submission</a:t>
            </a:r>
          </a:p>
        </p:txBody>
      </p:sp>
      <p:sp>
        <p:nvSpPr>
          <p:cNvPr id="12" name="Flowchart: Process 11"/>
          <p:cNvSpPr/>
          <p:nvPr/>
        </p:nvSpPr>
        <p:spPr>
          <a:xfrm>
            <a:off x="217291" y="5158157"/>
            <a:ext cx="3037283" cy="253172"/>
          </a:xfrm>
          <a:prstGeom prst="flowChartProcess">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Principal Investigator submits study in CIRB.</a:t>
            </a:r>
          </a:p>
        </p:txBody>
      </p:sp>
      <p:sp>
        <p:nvSpPr>
          <p:cNvPr id="20" name="Flowchart: Connector 19"/>
          <p:cNvSpPr/>
          <p:nvPr/>
        </p:nvSpPr>
        <p:spPr>
          <a:xfrm>
            <a:off x="1462087" y="330614"/>
            <a:ext cx="533400" cy="253172"/>
          </a:xfrm>
          <a:prstGeom prst="flowChartConnector">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1</a:t>
            </a:r>
            <a:endParaRPr lang="en-US" sz="1000" dirty="0"/>
          </a:p>
        </p:txBody>
      </p:sp>
      <p:sp>
        <p:nvSpPr>
          <p:cNvPr id="27" name="Flowchart: Process 26"/>
          <p:cNvSpPr/>
          <p:nvPr/>
        </p:nvSpPr>
        <p:spPr>
          <a:xfrm>
            <a:off x="3771900" y="804217"/>
            <a:ext cx="2400298" cy="414983"/>
          </a:xfrm>
          <a:prstGeom prst="flowChartProcess">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Principal Investigator requests a Guest Account in CIRB</a:t>
            </a:r>
          </a:p>
        </p:txBody>
      </p:sp>
      <p:sp>
        <p:nvSpPr>
          <p:cNvPr id="28" name="Flowchart: Process 27"/>
          <p:cNvSpPr/>
          <p:nvPr/>
        </p:nvSpPr>
        <p:spPr>
          <a:xfrm>
            <a:off x="3562349" y="1456066"/>
            <a:ext cx="2819399" cy="410833"/>
          </a:xfrm>
          <a:prstGeom prst="flowChartProcess">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Principal Investigator receives notification of CIRB account in approx. 48 hours</a:t>
            </a:r>
          </a:p>
        </p:txBody>
      </p:sp>
      <p:cxnSp>
        <p:nvCxnSpPr>
          <p:cNvPr id="29" name="Straight Arrow Connector 28"/>
          <p:cNvCxnSpPr>
            <a:stCxn id="27" idx="2"/>
            <a:endCxn id="28" idx="0"/>
          </p:cNvCxnSpPr>
          <p:nvPr/>
        </p:nvCxnSpPr>
        <p:spPr>
          <a:xfrm>
            <a:off x="4972049" y="1219200"/>
            <a:ext cx="0" cy="236866"/>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Flowchart: Process 29"/>
          <p:cNvSpPr/>
          <p:nvPr/>
        </p:nvSpPr>
        <p:spPr>
          <a:xfrm>
            <a:off x="3518296" y="2133601"/>
            <a:ext cx="2907505" cy="1180754"/>
          </a:xfrm>
          <a:prstGeom prst="flowChartProcess">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Principal Investigator downloads and completes Rowan University Protocol (if applicable), Investigator Financial and Other Personal Interest Form and a survey or description of what will be obtained in the course of the work. For example, if a survey will be used, then that should be provided in the CIRB application.</a:t>
            </a:r>
          </a:p>
        </p:txBody>
      </p:sp>
      <p:cxnSp>
        <p:nvCxnSpPr>
          <p:cNvPr id="31" name="Straight Arrow Connector 30"/>
          <p:cNvCxnSpPr>
            <a:stCxn id="28" idx="2"/>
            <a:endCxn id="30" idx="0"/>
          </p:cNvCxnSpPr>
          <p:nvPr/>
        </p:nvCxnSpPr>
        <p:spPr>
          <a:xfrm>
            <a:off x="4972049" y="1866899"/>
            <a:ext cx="0" cy="26670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Flowchart: Process 31"/>
          <p:cNvSpPr/>
          <p:nvPr/>
        </p:nvSpPr>
        <p:spPr>
          <a:xfrm>
            <a:off x="3518296" y="3581057"/>
            <a:ext cx="2907505" cy="990941"/>
          </a:xfrm>
          <a:prstGeom prst="flowChartProcess">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Principal Investigator logs into CIRB, creates CIRB application, uploads the applicable documentation, and completes the CIRB application. </a:t>
            </a:r>
            <a:r>
              <a:rPr lang="en-US" sz="1000" b="1" dirty="0">
                <a:solidFill>
                  <a:srgbClr val="FF0000"/>
                </a:solidFill>
              </a:rPr>
              <a:t>NOTE:</a:t>
            </a:r>
            <a:r>
              <a:rPr lang="en-US" sz="1000" b="1" dirty="0">
                <a:solidFill>
                  <a:schemeClr val="tx1"/>
                </a:solidFill>
              </a:rPr>
              <a:t>  </a:t>
            </a:r>
            <a:r>
              <a:rPr lang="en-US" sz="1000" dirty="0">
                <a:solidFill>
                  <a:schemeClr val="tx1"/>
                </a:solidFill>
              </a:rPr>
              <a:t>PI</a:t>
            </a:r>
            <a:r>
              <a:rPr lang="en-US" sz="1000" b="1" dirty="0">
                <a:solidFill>
                  <a:schemeClr val="tx1"/>
                </a:solidFill>
              </a:rPr>
              <a:t> </a:t>
            </a:r>
            <a:r>
              <a:rPr lang="en-US" sz="1000" dirty="0">
                <a:solidFill>
                  <a:schemeClr val="tx1"/>
                </a:solidFill>
              </a:rPr>
              <a:t>needs to select Non-human Subjects Research submission type when completing the CIRB application.</a:t>
            </a:r>
          </a:p>
        </p:txBody>
      </p:sp>
      <p:cxnSp>
        <p:nvCxnSpPr>
          <p:cNvPr id="33" name="Straight Arrow Connector 32"/>
          <p:cNvCxnSpPr>
            <a:cxnSpLocks/>
            <a:stCxn id="30" idx="2"/>
            <a:endCxn id="32" idx="0"/>
          </p:cNvCxnSpPr>
          <p:nvPr/>
        </p:nvCxnSpPr>
        <p:spPr>
          <a:xfrm>
            <a:off x="4972049" y="3314355"/>
            <a:ext cx="0" cy="26670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cxnSpLocks/>
            <a:stCxn id="32" idx="2"/>
            <a:endCxn id="166" idx="0"/>
          </p:cNvCxnSpPr>
          <p:nvPr/>
        </p:nvCxnSpPr>
        <p:spPr>
          <a:xfrm flipH="1">
            <a:off x="4972048" y="4571998"/>
            <a:ext cx="1" cy="586159"/>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2" idx="4"/>
            <a:endCxn id="27" idx="0"/>
          </p:cNvCxnSpPr>
          <p:nvPr/>
        </p:nvCxnSpPr>
        <p:spPr>
          <a:xfrm>
            <a:off x="4972049" y="564172"/>
            <a:ext cx="0" cy="24004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6" name="Flowchart: Connector 165"/>
          <p:cNvSpPr/>
          <p:nvPr/>
        </p:nvSpPr>
        <p:spPr>
          <a:xfrm>
            <a:off x="4719635" y="5158157"/>
            <a:ext cx="504825" cy="253172"/>
          </a:xfrm>
          <a:prstGeom prst="flowChartConnector">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3</a:t>
            </a:r>
            <a:endParaRPr lang="en-US" sz="1000" dirty="0"/>
          </a:p>
        </p:txBody>
      </p:sp>
      <p:cxnSp>
        <p:nvCxnSpPr>
          <p:cNvPr id="167" name="Straight Arrow Connector 166"/>
          <p:cNvCxnSpPr>
            <a:cxnSpLocks/>
            <a:stCxn id="12" idx="3"/>
            <a:endCxn id="166" idx="2"/>
          </p:cNvCxnSpPr>
          <p:nvPr/>
        </p:nvCxnSpPr>
        <p:spPr>
          <a:xfrm>
            <a:off x="3254574" y="5284743"/>
            <a:ext cx="1465061"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8175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527322" y="313704"/>
            <a:ext cx="2159477" cy="400110"/>
          </a:xfrm>
          <a:prstGeom prst="rect">
            <a:avLst/>
          </a:prstGeom>
          <a:noFill/>
        </p:spPr>
        <p:txBody>
          <a:bodyPr wrap="square" rtlCol="0">
            <a:spAutoFit/>
          </a:bodyPr>
          <a:lstStyle/>
          <a:p>
            <a:r>
              <a:rPr lang="en-US" sz="1000" b="1" dirty="0"/>
              <a:t>NJ Dept. of Health  (NJDOH)</a:t>
            </a:r>
          </a:p>
          <a:p>
            <a:r>
              <a:rPr lang="en-US" sz="1000" dirty="0"/>
              <a:t>Rowan University CIRB Process</a:t>
            </a:r>
          </a:p>
        </p:txBody>
      </p:sp>
      <p:sp>
        <p:nvSpPr>
          <p:cNvPr id="37" name="Flowchart: Connector 36"/>
          <p:cNvSpPr/>
          <p:nvPr/>
        </p:nvSpPr>
        <p:spPr>
          <a:xfrm>
            <a:off x="3314701" y="260587"/>
            <a:ext cx="533400" cy="253172"/>
          </a:xfrm>
          <a:prstGeom prst="flowChartConnector">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3</a:t>
            </a:r>
            <a:endParaRPr lang="en-US" sz="1000" dirty="0"/>
          </a:p>
        </p:txBody>
      </p:sp>
      <p:sp>
        <p:nvSpPr>
          <p:cNvPr id="39" name="Flowchart: Process 38"/>
          <p:cNvSpPr/>
          <p:nvPr/>
        </p:nvSpPr>
        <p:spPr>
          <a:xfrm>
            <a:off x="2375000" y="838201"/>
            <a:ext cx="2425600" cy="381000"/>
          </a:xfrm>
          <a:prstGeom prst="flowChartProcess">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RU IRB Administration reviews CIRB application. </a:t>
            </a:r>
          </a:p>
        </p:txBody>
      </p:sp>
      <p:cxnSp>
        <p:nvCxnSpPr>
          <p:cNvPr id="40" name="Straight Arrow Connector 39"/>
          <p:cNvCxnSpPr>
            <a:stCxn id="37" idx="4"/>
            <a:endCxn id="39" idx="0"/>
          </p:cNvCxnSpPr>
          <p:nvPr/>
        </p:nvCxnSpPr>
        <p:spPr>
          <a:xfrm>
            <a:off x="3581401" y="513759"/>
            <a:ext cx="6399" cy="324442"/>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3" name="Flowchart: Process 42"/>
          <p:cNvSpPr/>
          <p:nvPr/>
        </p:nvSpPr>
        <p:spPr>
          <a:xfrm>
            <a:off x="5029200" y="1710765"/>
            <a:ext cx="2387802" cy="613335"/>
          </a:xfrm>
          <a:prstGeom prst="flowChartProcess">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RU IRB determines Non-Human Subjects and issues Non-Human Subjects Determination Letter to PI</a:t>
            </a:r>
          </a:p>
        </p:txBody>
      </p:sp>
      <p:sp>
        <p:nvSpPr>
          <p:cNvPr id="44" name="Flowchart: Process 43"/>
          <p:cNvSpPr/>
          <p:nvPr/>
        </p:nvSpPr>
        <p:spPr>
          <a:xfrm>
            <a:off x="304800" y="1405080"/>
            <a:ext cx="2438400" cy="867241"/>
          </a:xfrm>
          <a:prstGeom prst="flowChartProcess">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RU IRB Administration reviews submission and includes comments for researchers to address/resolve. IRB administration sends back Cayuse IRB submission to PI/researcher team.</a:t>
            </a:r>
          </a:p>
        </p:txBody>
      </p:sp>
      <p:sp>
        <p:nvSpPr>
          <p:cNvPr id="47" name="Flowchart: Process 46"/>
          <p:cNvSpPr/>
          <p:nvPr/>
        </p:nvSpPr>
        <p:spPr>
          <a:xfrm>
            <a:off x="304800" y="2481121"/>
            <a:ext cx="2438400" cy="1709879"/>
          </a:xfrm>
          <a:prstGeom prst="flowChartProcess">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Principal Investigator/research team logs into CIRB, makes changes requested, responds to change requests, and submits changes back to RU IRB for review. Note the PI, Co-Investigator(s) or Primary Contact listed in the submission can re-certify changes made to send back to the Rowan IRB.</a:t>
            </a:r>
          </a:p>
        </p:txBody>
      </p:sp>
      <p:sp>
        <p:nvSpPr>
          <p:cNvPr id="48" name="Rounded Rectangle 47"/>
          <p:cNvSpPr/>
          <p:nvPr/>
        </p:nvSpPr>
        <p:spPr>
          <a:xfrm>
            <a:off x="571500" y="4724400"/>
            <a:ext cx="1905000" cy="710372"/>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RU IRB completes review and makes a final determination. Issues Approval Letter.</a:t>
            </a:r>
          </a:p>
        </p:txBody>
      </p:sp>
      <p:cxnSp>
        <p:nvCxnSpPr>
          <p:cNvPr id="50" name="Elbow Connector 49"/>
          <p:cNvCxnSpPr>
            <a:cxnSpLocks/>
            <a:stCxn id="39" idx="1"/>
            <a:endCxn id="44" idx="0"/>
          </p:cNvCxnSpPr>
          <p:nvPr/>
        </p:nvCxnSpPr>
        <p:spPr bwMode="auto">
          <a:xfrm rot="10800000" flipV="1">
            <a:off x="1524000" y="1028700"/>
            <a:ext cx="851000" cy="376379"/>
          </a:xfrm>
          <a:prstGeom prst="bentConnector2">
            <a:avLst/>
          </a:prstGeom>
          <a:solidFill>
            <a:schemeClr val="accent1"/>
          </a:solidFill>
          <a:ln w="19050" cap="flat" cmpd="sng" algn="ctr">
            <a:solidFill>
              <a:schemeClr val="tx1"/>
            </a:solidFill>
            <a:prstDash val="solid"/>
            <a:round/>
            <a:headEnd type="none" w="med" len="med"/>
            <a:tailEnd type="arrow"/>
          </a:ln>
          <a:effectLst/>
        </p:spPr>
      </p:cxnSp>
      <p:cxnSp>
        <p:nvCxnSpPr>
          <p:cNvPr id="52" name="Elbow Connector 51"/>
          <p:cNvCxnSpPr>
            <a:stCxn id="39" idx="3"/>
            <a:endCxn id="43" idx="0"/>
          </p:cNvCxnSpPr>
          <p:nvPr/>
        </p:nvCxnSpPr>
        <p:spPr bwMode="auto">
          <a:xfrm>
            <a:off x="4800600" y="1028701"/>
            <a:ext cx="1422501" cy="682064"/>
          </a:xfrm>
          <a:prstGeom prst="bentConnector2">
            <a:avLst/>
          </a:prstGeom>
          <a:solidFill>
            <a:schemeClr val="accent1"/>
          </a:solidFill>
          <a:ln w="19050" cap="flat" cmpd="sng" algn="ctr">
            <a:solidFill>
              <a:schemeClr val="tx1"/>
            </a:solidFill>
            <a:prstDash val="solid"/>
            <a:round/>
            <a:headEnd type="none" w="med" len="med"/>
            <a:tailEnd type="arrow"/>
          </a:ln>
          <a:effectLst/>
        </p:spPr>
      </p:cxnSp>
      <p:sp>
        <p:nvSpPr>
          <p:cNvPr id="53" name="TextBox 52"/>
          <p:cNvSpPr txBox="1"/>
          <p:nvPr/>
        </p:nvSpPr>
        <p:spPr>
          <a:xfrm>
            <a:off x="449163" y="751619"/>
            <a:ext cx="1909763" cy="246221"/>
          </a:xfrm>
          <a:prstGeom prst="rect">
            <a:avLst/>
          </a:prstGeom>
          <a:noFill/>
        </p:spPr>
        <p:txBody>
          <a:bodyPr wrap="square" rtlCol="0">
            <a:spAutoFit/>
          </a:bodyPr>
          <a:lstStyle/>
          <a:p>
            <a:r>
              <a:rPr lang="en-US" sz="1000" b="1" dirty="0"/>
              <a:t>Human Subjects Review</a:t>
            </a:r>
            <a:endParaRPr lang="en-US" sz="1000" dirty="0"/>
          </a:p>
        </p:txBody>
      </p:sp>
      <p:sp>
        <p:nvSpPr>
          <p:cNvPr id="54" name="TextBox 53"/>
          <p:cNvSpPr txBox="1"/>
          <p:nvPr/>
        </p:nvSpPr>
        <p:spPr>
          <a:xfrm>
            <a:off x="4876800" y="782479"/>
            <a:ext cx="2133600" cy="246221"/>
          </a:xfrm>
          <a:prstGeom prst="rect">
            <a:avLst/>
          </a:prstGeom>
          <a:noFill/>
        </p:spPr>
        <p:txBody>
          <a:bodyPr wrap="square" rtlCol="0">
            <a:spAutoFit/>
          </a:bodyPr>
          <a:lstStyle/>
          <a:p>
            <a:r>
              <a:rPr lang="en-US" sz="1000" b="1" dirty="0"/>
              <a:t>Non-Human Subjects Review</a:t>
            </a:r>
            <a:endParaRPr lang="en-US" sz="1000" dirty="0"/>
          </a:p>
        </p:txBody>
      </p:sp>
      <p:cxnSp>
        <p:nvCxnSpPr>
          <p:cNvPr id="89" name="Straight Arrow Connector 88"/>
          <p:cNvCxnSpPr>
            <a:cxnSpLocks/>
            <a:stCxn id="47" idx="2"/>
            <a:endCxn id="48" idx="0"/>
          </p:cNvCxnSpPr>
          <p:nvPr/>
        </p:nvCxnSpPr>
        <p:spPr bwMode="auto">
          <a:xfrm>
            <a:off x="1524000" y="4191000"/>
            <a:ext cx="0" cy="533400"/>
          </a:xfrm>
          <a:prstGeom prst="straightConnector1">
            <a:avLst/>
          </a:prstGeom>
          <a:solidFill>
            <a:schemeClr val="accent1"/>
          </a:solidFill>
          <a:ln w="19050" cap="flat" cmpd="sng" algn="ctr">
            <a:solidFill>
              <a:schemeClr val="tx1"/>
            </a:solidFill>
            <a:prstDash val="solid"/>
            <a:round/>
            <a:headEnd type="none" w="med" len="med"/>
            <a:tailEnd type="arrow"/>
          </a:ln>
          <a:effectLst/>
        </p:spPr>
      </p:cxnSp>
      <p:cxnSp>
        <p:nvCxnSpPr>
          <p:cNvPr id="99" name="Straight Arrow Connector 98"/>
          <p:cNvCxnSpPr>
            <a:cxnSpLocks/>
            <a:stCxn id="44" idx="2"/>
            <a:endCxn id="47" idx="0"/>
          </p:cNvCxnSpPr>
          <p:nvPr/>
        </p:nvCxnSpPr>
        <p:spPr bwMode="auto">
          <a:xfrm>
            <a:off x="1524000" y="2272321"/>
            <a:ext cx="0" cy="208800"/>
          </a:xfrm>
          <a:prstGeom prst="straightConnector1">
            <a:avLst/>
          </a:prstGeom>
          <a:solidFill>
            <a:schemeClr val="accent1"/>
          </a:solidFill>
          <a:ln w="19050" cap="flat" cmpd="sng" algn="ctr">
            <a:solidFill>
              <a:schemeClr val="tx1"/>
            </a:solidFill>
            <a:prstDash val="solid"/>
            <a:round/>
            <a:headEnd type="none" w="med" len="med"/>
            <a:tailEnd type="arrow"/>
          </a:ln>
          <a:effectLst/>
        </p:spPr>
      </p:cxnSp>
      <p:sp>
        <p:nvSpPr>
          <p:cNvPr id="35" name="Flowchart: Process 34"/>
          <p:cNvSpPr/>
          <p:nvPr/>
        </p:nvSpPr>
        <p:spPr>
          <a:xfrm>
            <a:off x="3581401" y="4817782"/>
            <a:ext cx="2466973" cy="1261035"/>
          </a:xfrm>
          <a:prstGeom prst="flowChartProcess">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Principal Investigator obtains fully executed NJDOH Data Use Agreement, and sends an email with the fully executed DUA attached to </a:t>
            </a:r>
            <a:r>
              <a:rPr lang="en-US" sz="1000" dirty="0">
                <a:solidFill>
                  <a:schemeClr val="tx1"/>
                </a:solidFill>
                <a:hlinkClick r:id="rId3"/>
              </a:rPr>
              <a:t>cirb@rowan.edu</a:t>
            </a:r>
            <a:r>
              <a:rPr lang="en-US" sz="1000" dirty="0">
                <a:solidFill>
                  <a:schemeClr val="tx1"/>
                </a:solidFill>
              </a:rPr>
              <a:t>. Note: Include Rowan Cayuse IRB # in email to Rowan IRB.</a:t>
            </a:r>
          </a:p>
        </p:txBody>
      </p:sp>
      <p:cxnSp>
        <p:nvCxnSpPr>
          <p:cNvPr id="38" name="Straight Arrow Connector 37"/>
          <p:cNvCxnSpPr>
            <a:cxnSpLocks/>
            <a:stCxn id="47" idx="3"/>
            <a:endCxn id="68" idx="1"/>
          </p:cNvCxnSpPr>
          <p:nvPr/>
        </p:nvCxnSpPr>
        <p:spPr bwMode="auto">
          <a:xfrm>
            <a:off x="2743200" y="3336061"/>
            <a:ext cx="1104899" cy="9193"/>
          </a:xfrm>
          <a:prstGeom prst="straightConnector1">
            <a:avLst/>
          </a:prstGeom>
          <a:solidFill>
            <a:schemeClr val="accent1"/>
          </a:solidFill>
          <a:ln w="19050" cap="flat" cmpd="sng" algn="ctr">
            <a:solidFill>
              <a:schemeClr val="tx1"/>
            </a:solidFill>
            <a:prstDash val="solid"/>
            <a:round/>
            <a:headEnd type="none" w="med" len="med"/>
            <a:tailEnd type="arrow"/>
          </a:ln>
          <a:effectLst/>
        </p:spPr>
      </p:cxnSp>
      <p:sp>
        <p:nvSpPr>
          <p:cNvPr id="41" name="TextBox 40"/>
          <p:cNvSpPr txBox="1"/>
          <p:nvPr/>
        </p:nvSpPr>
        <p:spPr>
          <a:xfrm>
            <a:off x="1558975" y="4376879"/>
            <a:ext cx="1181100" cy="246221"/>
          </a:xfrm>
          <a:prstGeom prst="rect">
            <a:avLst/>
          </a:prstGeom>
          <a:noFill/>
        </p:spPr>
        <p:txBody>
          <a:bodyPr wrap="square" rtlCol="0">
            <a:spAutoFit/>
          </a:bodyPr>
          <a:lstStyle/>
          <a:p>
            <a:r>
              <a:rPr lang="en-US" sz="1000" b="1" dirty="0"/>
              <a:t>Without DUA</a:t>
            </a:r>
            <a:endParaRPr lang="en-US" sz="1000" dirty="0"/>
          </a:p>
        </p:txBody>
      </p:sp>
      <p:sp>
        <p:nvSpPr>
          <p:cNvPr id="45" name="TextBox 44"/>
          <p:cNvSpPr txBox="1"/>
          <p:nvPr/>
        </p:nvSpPr>
        <p:spPr>
          <a:xfrm>
            <a:off x="2841725" y="3505387"/>
            <a:ext cx="1181100" cy="246221"/>
          </a:xfrm>
          <a:prstGeom prst="rect">
            <a:avLst/>
          </a:prstGeom>
          <a:noFill/>
        </p:spPr>
        <p:txBody>
          <a:bodyPr wrap="square" rtlCol="0">
            <a:spAutoFit/>
          </a:bodyPr>
          <a:lstStyle/>
          <a:p>
            <a:r>
              <a:rPr lang="en-US" sz="1000" b="1" dirty="0"/>
              <a:t>With DUA</a:t>
            </a:r>
            <a:endParaRPr lang="en-US" sz="1000" dirty="0"/>
          </a:p>
        </p:txBody>
      </p:sp>
      <p:sp>
        <p:nvSpPr>
          <p:cNvPr id="60" name="Rounded Rectangle 59"/>
          <p:cNvSpPr/>
          <p:nvPr/>
        </p:nvSpPr>
        <p:spPr>
          <a:xfrm>
            <a:off x="6781799" y="5093114"/>
            <a:ext cx="1905000" cy="710372"/>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RU IRB uploads the fully executed DUA in the CIRB application.</a:t>
            </a:r>
          </a:p>
        </p:txBody>
      </p:sp>
      <p:cxnSp>
        <p:nvCxnSpPr>
          <p:cNvPr id="61" name="Straight Arrow Connector 60"/>
          <p:cNvCxnSpPr>
            <a:cxnSpLocks/>
            <a:stCxn id="68" idx="2"/>
            <a:endCxn id="35" idx="0"/>
          </p:cNvCxnSpPr>
          <p:nvPr/>
        </p:nvCxnSpPr>
        <p:spPr bwMode="auto">
          <a:xfrm>
            <a:off x="4800600" y="3688154"/>
            <a:ext cx="14288" cy="1129628"/>
          </a:xfrm>
          <a:prstGeom prst="straightConnector1">
            <a:avLst/>
          </a:prstGeom>
          <a:solidFill>
            <a:schemeClr val="accent1"/>
          </a:solidFill>
          <a:ln w="19050" cap="flat" cmpd="sng" algn="ctr">
            <a:solidFill>
              <a:schemeClr val="tx1"/>
            </a:solidFill>
            <a:prstDash val="solid"/>
            <a:round/>
            <a:headEnd type="none" w="med" len="med"/>
            <a:tailEnd type="arrow"/>
          </a:ln>
          <a:effectLst/>
        </p:spPr>
      </p:cxnSp>
      <p:cxnSp>
        <p:nvCxnSpPr>
          <p:cNvPr id="64" name="Straight Arrow Connector 63"/>
          <p:cNvCxnSpPr>
            <a:cxnSpLocks/>
            <a:stCxn id="35" idx="3"/>
            <a:endCxn id="60" idx="1"/>
          </p:cNvCxnSpPr>
          <p:nvPr/>
        </p:nvCxnSpPr>
        <p:spPr bwMode="auto">
          <a:xfrm>
            <a:off x="6048374" y="5448300"/>
            <a:ext cx="733425" cy="0"/>
          </a:xfrm>
          <a:prstGeom prst="straightConnector1">
            <a:avLst/>
          </a:prstGeom>
          <a:solidFill>
            <a:schemeClr val="accent1"/>
          </a:solidFill>
          <a:ln w="19050" cap="flat" cmpd="sng" algn="ctr">
            <a:solidFill>
              <a:schemeClr val="tx1"/>
            </a:solidFill>
            <a:prstDash val="solid"/>
            <a:round/>
            <a:headEnd type="none" w="med" len="med"/>
            <a:tailEnd type="arrow"/>
          </a:ln>
          <a:effectLst/>
        </p:spPr>
      </p:cxnSp>
      <p:sp>
        <p:nvSpPr>
          <p:cNvPr id="68" name="Flowchart: Process 67"/>
          <p:cNvSpPr/>
          <p:nvPr/>
        </p:nvSpPr>
        <p:spPr>
          <a:xfrm>
            <a:off x="3848099" y="3002354"/>
            <a:ext cx="1905001" cy="685800"/>
          </a:xfrm>
          <a:prstGeom prst="flowChartProcess">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RU IRB completes review and makes a final determination. Issues Approval Letter.</a:t>
            </a:r>
          </a:p>
        </p:txBody>
      </p:sp>
    </p:spTree>
    <p:extLst>
      <p:ext uri="{BB962C8B-B14F-4D97-AF65-F5344CB8AC3E}">
        <p14:creationId xmlns:p14="http://schemas.microsoft.com/office/powerpoint/2010/main" val="1681652452"/>
      </p:ext>
    </p:extLst>
  </p:cSld>
  <p:clrMapOvr>
    <a:masterClrMapping/>
  </p:clrMapOvr>
</p:sld>
</file>

<file path=ppt/theme/theme1.xml><?xml version="1.0" encoding="utf-8"?>
<a:theme xmlns:a="http://schemas.openxmlformats.org/drawingml/2006/main" name="rowan_presentation_template_one">
  <a:themeElements>
    <a:clrScheme name="rowan_presentation_template_on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rowan_presentation_template_one">
      <a:majorFont>
        <a:latin typeface="Trebuchet MS"/>
        <a:ea typeface="Geneva"/>
        <a:cs typeface="Geneva"/>
      </a:majorFont>
      <a:minorFont>
        <a:latin typeface="Georgia"/>
        <a:ea typeface="Geneva"/>
        <a:cs typeface="Genev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2"/>
            </a:solidFill>
            <a:effectLst/>
            <a:latin typeface="Georgia" pitchFamily="1" charset="0"/>
            <a:ea typeface="Geneva" pitchFamily="1" charset="0"/>
            <a:cs typeface="Geneva" pitchFamily="1"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2"/>
            </a:solidFill>
            <a:effectLst/>
            <a:latin typeface="Georgia" pitchFamily="1" charset="0"/>
            <a:ea typeface="Geneva" pitchFamily="1" charset="0"/>
            <a:cs typeface="Geneva" pitchFamily="1" charset="0"/>
          </a:defRPr>
        </a:defPPr>
      </a:lstStyle>
    </a:lnDef>
  </a:objectDefaults>
  <a:extraClrSchemeLst>
    <a:extraClrScheme>
      <a:clrScheme name="rowan_presentation_template_on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rowan_presentation_template_on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rowan_presentation_template_on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rowan_presentation_template_on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rowan_presentation_template_on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rowan_presentation_template_on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rowan_presentation_template_on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rowan_presentation_template_on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rowan_presentation_template_on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rowan_presentation_template_on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rowan_presentation_template_on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rowan_presentation_template_on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RU Publications Server:Print Jobs:Print Jobs/Calendar 2008:08-110 Rowan Powerpoint Template (Beta):sources:rowan_presentation_template_one.pot</Template>
  <TotalTime>3705</TotalTime>
  <Words>666</Words>
  <Application>Microsoft Office PowerPoint</Application>
  <PresentationFormat>On-screen Show (4:3)</PresentationFormat>
  <Paragraphs>59</Paragraphs>
  <Slides>3</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Georgia</vt:lpstr>
      <vt:lpstr>Trebuchet MS</vt:lpstr>
      <vt:lpstr>rowan_presentation_template_one</vt:lpstr>
      <vt:lpstr>PowerPoint Presentation</vt:lpstr>
      <vt:lpstr>PowerPoint Presentation</vt:lpstr>
      <vt:lpstr>PowerPoint Presentation</vt:lpstr>
    </vt:vector>
  </TitlesOfParts>
  <Company>Rowan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employee orientation</dc:title>
  <dc:creator>Rowan University</dc:creator>
  <cp:lastModifiedBy>Gregory, Eric M</cp:lastModifiedBy>
  <cp:revision>304</cp:revision>
  <cp:lastPrinted>2015-10-28T16:57:14Z</cp:lastPrinted>
  <dcterms:created xsi:type="dcterms:W3CDTF">2012-09-24T13:42:40Z</dcterms:created>
  <dcterms:modified xsi:type="dcterms:W3CDTF">2025-06-18T19:18:08Z</dcterms:modified>
</cp:coreProperties>
</file>