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slideLayouts/slideLayout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83689" r:id="rId2"/>
    <p:sldMasterId id="2147483690" r:id="rId3"/>
  </p:sldMasterIdLst>
  <p:notesMasterIdLst>
    <p:notesMasterId r:id="rId27"/>
  </p:notesMasterIdLst>
  <p:sldIdLst>
    <p:sldId id="256" r:id="rId4"/>
    <p:sldId id="257" r:id="rId5"/>
    <p:sldId id="259" r:id="rId6"/>
    <p:sldId id="271" r:id="rId7"/>
    <p:sldId id="260" r:id="rId8"/>
    <p:sldId id="287" r:id="rId9"/>
    <p:sldId id="261" r:id="rId10"/>
    <p:sldId id="262" r:id="rId11"/>
    <p:sldId id="263" r:id="rId12"/>
    <p:sldId id="275" r:id="rId13"/>
    <p:sldId id="276" r:id="rId14"/>
    <p:sldId id="277" r:id="rId15"/>
    <p:sldId id="278" r:id="rId16"/>
    <p:sldId id="279" r:id="rId17"/>
    <p:sldId id="280" r:id="rId18"/>
    <p:sldId id="285" r:id="rId19"/>
    <p:sldId id="281" r:id="rId20"/>
    <p:sldId id="272" r:id="rId21"/>
    <p:sldId id="282" r:id="rId22"/>
    <p:sldId id="283" r:id="rId23"/>
    <p:sldId id="284" r:id="rId24"/>
    <p:sldId id="258" r:id="rId25"/>
    <p:sldId id="286" r:id="rId26"/>
  </p:sldIdLst>
  <p:sldSz cx="43891200" cy="32918400"/>
  <p:notesSz cx="6858000" cy="9144000"/>
  <p:defaultTextStyle>
    <a:defPPr>
      <a:defRPr lang="en-US"/>
    </a:defPPr>
    <a:lvl1pPr marL="0" algn="l" defTabSz="1969435" rtl="0" eaLnBrk="1" latinLnBrk="0" hangingPunct="1">
      <a:defRPr sz="7800" kern="1200">
        <a:solidFill>
          <a:schemeClr val="tx1"/>
        </a:solidFill>
        <a:latin typeface="+mn-lt"/>
        <a:ea typeface="+mn-ea"/>
        <a:cs typeface="+mn-cs"/>
      </a:defRPr>
    </a:lvl1pPr>
    <a:lvl2pPr marL="1969435" algn="l" defTabSz="1969435" rtl="0" eaLnBrk="1" latinLnBrk="0" hangingPunct="1">
      <a:defRPr sz="7800" kern="1200">
        <a:solidFill>
          <a:schemeClr val="tx1"/>
        </a:solidFill>
        <a:latin typeface="+mn-lt"/>
        <a:ea typeface="+mn-ea"/>
        <a:cs typeface="+mn-cs"/>
      </a:defRPr>
    </a:lvl2pPr>
    <a:lvl3pPr marL="3938869" algn="l" defTabSz="1969435" rtl="0" eaLnBrk="1" latinLnBrk="0" hangingPunct="1">
      <a:defRPr sz="7800" kern="1200">
        <a:solidFill>
          <a:schemeClr val="tx1"/>
        </a:solidFill>
        <a:latin typeface="+mn-lt"/>
        <a:ea typeface="+mn-ea"/>
        <a:cs typeface="+mn-cs"/>
      </a:defRPr>
    </a:lvl3pPr>
    <a:lvl4pPr marL="5908304" algn="l" defTabSz="1969435" rtl="0" eaLnBrk="1" latinLnBrk="0" hangingPunct="1">
      <a:defRPr sz="7800" kern="1200">
        <a:solidFill>
          <a:schemeClr val="tx1"/>
        </a:solidFill>
        <a:latin typeface="+mn-lt"/>
        <a:ea typeface="+mn-ea"/>
        <a:cs typeface="+mn-cs"/>
      </a:defRPr>
    </a:lvl4pPr>
    <a:lvl5pPr marL="7877739" algn="l" defTabSz="1969435" rtl="0" eaLnBrk="1" latinLnBrk="0" hangingPunct="1">
      <a:defRPr sz="7800" kern="1200">
        <a:solidFill>
          <a:schemeClr val="tx1"/>
        </a:solidFill>
        <a:latin typeface="+mn-lt"/>
        <a:ea typeface="+mn-ea"/>
        <a:cs typeface="+mn-cs"/>
      </a:defRPr>
    </a:lvl5pPr>
    <a:lvl6pPr marL="9847174" algn="l" defTabSz="1969435" rtl="0" eaLnBrk="1" latinLnBrk="0" hangingPunct="1">
      <a:defRPr sz="7800" kern="1200">
        <a:solidFill>
          <a:schemeClr val="tx1"/>
        </a:solidFill>
        <a:latin typeface="+mn-lt"/>
        <a:ea typeface="+mn-ea"/>
        <a:cs typeface="+mn-cs"/>
      </a:defRPr>
    </a:lvl6pPr>
    <a:lvl7pPr marL="11816608" algn="l" defTabSz="1969435" rtl="0" eaLnBrk="1" latinLnBrk="0" hangingPunct="1">
      <a:defRPr sz="7800" kern="1200">
        <a:solidFill>
          <a:schemeClr val="tx1"/>
        </a:solidFill>
        <a:latin typeface="+mn-lt"/>
        <a:ea typeface="+mn-ea"/>
        <a:cs typeface="+mn-cs"/>
      </a:defRPr>
    </a:lvl7pPr>
    <a:lvl8pPr marL="13786043" algn="l" defTabSz="1969435" rtl="0" eaLnBrk="1" latinLnBrk="0" hangingPunct="1">
      <a:defRPr sz="7800" kern="1200">
        <a:solidFill>
          <a:schemeClr val="tx1"/>
        </a:solidFill>
        <a:latin typeface="+mn-lt"/>
        <a:ea typeface="+mn-ea"/>
        <a:cs typeface="+mn-cs"/>
      </a:defRPr>
    </a:lvl8pPr>
    <a:lvl9pPr marL="15755478" algn="l" defTabSz="1969435" rtl="0" eaLnBrk="1" latinLnBrk="0" hangingPunct="1">
      <a:defRPr sz="7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678">
          <p15:clr>
            <a:srgbClr val="A4A3A4"/>
          </p15:clr>
        </p15:guide>
        <p15:guide id="2" pos="13728">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E5B275E-7E38-F4B7-A5D0-078FBFEB6703}" name="Petrides, Joanna" initials="JP" userId="S::petrides@rowan.edu::534c90ba-1482-4c77-8540-fe6505350654" providerId="AD"/>
</p188: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F6BA1C"/>
    <a:srgbClr val="6D3219"/>
    <a:srgbClr val="F0DACC"/>
    <a:srgbClr val="F6E7DE"/>
    <a:srgbClr val="F8C01B"/>
    <a:srgbClr val="663300"/>
    <a:srgbClr val="622B16"/>
    <a:srgbClr val="5A1100"/>
    <a:srgbClr val="490E01"/>
    <a:srgbClr val="33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639" autoAdjust="0"/>
    <p:restoredTop sz="98413" autoAdjust="0"/>
  </p:normalViewPr>
  <p:slideViewPr>
    <p:cSldViewPr snapToGrid="0" snapToObjects="1" showGuides="1">
      <p:cViewPr varScale="1">
        <p:scale>
          <a:sx n="20" d="100"/>
          <a:sy n="20" d="100"/>
        </p:scale>
        <p:origin x="1008" y="42"/>
      </p:cViewPr>
      <p:guideLst>
        <p:guide orient="horz" pos="10678"/>
        <p:guide pos="1372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microsoft.com/office/2018/10/relationships/authors" Targe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DB15CAC-1A7E-064E-A6D1-C097839DB84E}" type="datetimeFigureOut">
              <a:rPr lang="en-US" smtClean="0"/>
              <a:t>2/26/2025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4276EA-83CA-FE4F-A841-74D6D3DA3C00}" type="slidenum">
              <a:rPr lang="en-US" smtClean="0"/>
              <a:t>‹#›</a:t>
            </a:fld>
            <a:endParaRPr lang="en-US"/>
          </a:p>
        </p:txBody>
      </p:sp>
    </p:spTree>
    <p:extLst>
      <p:ext uri="{BB962C8B-B14F-4D97-AF65-F5344CB8AC3E}">
        <p14:creationId xmlns:p14="http://schemas.microsoft.com/office/powerpoint/2010/main" val="144469561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4276EA-83CA-FE4F-A841-74D6D3DA3C00}" type="slidenum">
              <a:rPr lang="en-US" smtClean="0"/>
              <a:t>1</a:t>
            </a:fld>
            <a:endParaRPr lang="en-US"/>
          </a:p>
        </p:txBody>
      </p:sp>
    </p:spTree>
    <p:extLst>
      <p:ext uri="{BB962C8B-B14F-4D97-AF65-F5344CB8AC3E}">
        <p14:creationId xmlns:p14="http://schemas.microsoft.com/office/powerpoint/2010/main" val="3389331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4669972"/>
            <a:ext cx="42519600" cy="27627942"/>
          </a:xfrm>
          <a:prstGeom prst="rect">
            <a:avLst/>
          </a:prstGeom>
        </p:spPr>
        <p:txBody>
          <a:bodyPr lIns="0" tIns="0" rIns="0" bIns="0"/>
          <a:lstStyle>
            <a:lvl1pPr algn="l">
              <a:defRPr sz="7200" b="0" i="0">
                <a:solidFill>
                  <a:srgbClr val="663300"/>
                </a:solidFill>
                <a:latin typeface="Source Sans Pro" charset="0"/>
                <a:ea typeface="Source Sans Pro" charset="0"/>
                <a:cs typeface="Source Sans Pro" charset="0"/>
              </a:defRPr>
            </a:lvl1pPr>
          </a:lstStyle>
          <a:p>
            <a:r>
              <a:rPr lang="en-US" dirty="0"/>
              <a:t>Click to edit text</a:t>
            </a:r>
          </a:p>
        </p:txBody>
      </p:sp>
    </p:spTree>
    <p:extLst>
      <p:ext uri="{BB962C8B-B14F-4D97-AF65-F5344CB8AC3E}">
        <p14:creationId xmlns:p14="http://schemas.microsoft.com/office/powerpoint/2010/main" val="994439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4669972"/>
            <a:ext cx="42519600" cy="27627942"/>
          </a:xfrm>
          <a:prstGeom prst="rect">
            <a:avLst/>
          </a:prstGeom>
        </p:spPr>
        <p:txBody>
          <a:bodyPr lIns="0" tIns="0" rIns="0" bIns="0"/>
          <a:lstStyle>
            <a:lvl1pPr algn="l">
              <a:defRPr sz="7200" b="0" i="0">
                <a:solidFill>
                  <a:srgbClr val="663300"/>
                </a:solidFill>
                <a:latin typeface="Source Sans Pro" charset="0"/>
                <a:ea typeface="Source Sans Pro" charset="0"/>
                <a:cs typeface="Source Sans Pro" charset="0"/>
              </a:defRPr>
            </a:lvl1pPr>
          </a:lstStyle>
          <a:p>
            <a:r>
              <a:rPr lang="en-US" dirty="0"/>
              <a:t>Click to edit text</a:t>
            </a:r>
          </a:p>
        </p:txBody>
      </p:sp>
    </p:spTree>
    <p:extLst>
      <p:ext uri="{BB962C8B-B14F-4D97-AF65-F5344CB8AC3E}">
        <p14:creationId xmlns:p14="http://schemas.microsoft.com/office/powerpoint/2010/main" val="189776506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Alternate Process 5"/>
          <p:cNvSpPr/>
          <p:nvPr userDrawn="1"/>
        </p:nvSpPr>
        <p:spPr>
          <a:xfrm>
            <a:off x="507990" y="507990"/>
            <a:ext cx="11999366" cy="3509034"/>
          </a:xfrm>
          <a:prstGeom prst="flowChartAlternateProcess">
            <a:avLst/>
          </a:prstGeom>
          <a:solidFill>
            <a:srgbClr val="F8C0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Alternate Process 6"/>
          <p:cNvSpPr/>
          <p:nvPr userDrawn="1"/>
        </p:nvSpPr>
        <p:spPr>
          <a:xfrm>
            <a:off x="12775207" y="507990"/>
            <a:ext cx="30557971" cy="3509034"/>
          </a:xfrm>
          <a:prstGeom prst="flowChartAlternateProcess">
            <a:avLst/>
          </a:prstGeom>
          <a:solidFill>
            <a:srgbClr val="F8C01B">
              <a:alpha val="3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3">
            <a:extLst>
              <a:ext uri="{28A0092B-C50C-407E-A947-70E740481C1C}">
                <a14:useLocalDpi xmlns:a14="http://schemas.microsoft.com/office/drawing/2010/main" val="0"/>
              </a:ext>
            </a:extLst>
          </a:blip>
          <a:srcRect t="-7561" r="681" b="26315"/>
          <a:stretch/>
        </p:blipFill>
        <p:spPr>
          <a:xfrm>
            <a:off x="524933" y="507990"/>
            <a:ext cx="11982423" cy="3509034"/>
          </a:xfrm>
          <a:prstGeom prst="rect">
            <a:avLst/>
          </a:prstGeom>
        </p:spPr>
      </p:pic>
    </p:spTree>
    <p:extLst>
      <p:ext uri="{BB962C8B-B14F-4D97-AF65-F5344CB8AC3E}">
        <p14:creationId xmlns:p14="http://schemas.microsoft.com/office/powerpoint/2010/main" val="2036485383"/>
      </p:ext>
    </p:extLst>
  </p:cSld>
  <p:clrMap bg1="lt1" tx1="dk1" bg2="lt2" tx2="dk2" accent1="accent1" accent2="accent2" accent3="accent3" accent4="accent4" accent5="accent5" accent6="accent6" hlink="hlink" folHlink="folHlink"/>
  <p:sldLayoutIdLst>
    <p:sldLayoutId id="2147483688" r:id="rId1"/>
  </p:sldLayoutIdLst>
  <p:txStyles>
    <p:titleStyle>
      <a:lvl1pPr algn="ctr" defTabSz="1969435" rtl="0" eaLnBrk="1" latinLnBrk="0" hangingPunct="1">
        <a:spcBef>
          <a:spcPct val="0"/>
        </a:spcBef>
        <a:buNone/>
        <a:defRPr sz="19000" kern="1200">
          <a:solidFill>
            <a:schemeClr val="tx1"/>
          </a:solidFill>
          <a:latin typeface="+mj-lt"/>
          <a:ea typeface="+mj-ea"/>
          <a:cs typeface="+mj-cs"/>
        </a:defRPr>
      </a:lvl1pPr>
    </p:titleStyle>
    <p:bodyStyle>
      <a:lvl1pPr marL="1477076" indent="-1477076" algn="l" defTabSz="1969435" rtl="0" eaLnBrk="1" latinLnBrk="0" hangingPunct="1">
        <a:spcBef>
          <a:spcPct val="20000"/>
        </a:spcBef>
        <a:buFont typeface="Arial"/>
        <a:buChar char="•"/>
        <a:defRPr sz="13800" kern="1200">
          <a:solidFill>
            <a:schemeClr val="tx1"/>
          </a:solidFill>
          <a:latin typeface="+mn-lt"/>
          <a:ea typeface="+mn-ea"/>
          <a:cs typeface="+mn-cs"/>
        </a:defRPr>
      </a:lvl1pPr>
      <a:lvl2pPr marL="3200331" indent="-1230897" algn="l" defTabSz="1969435" rtl="0" eaLnBrk="1" latinLnBrk="0" hangingPunct="1">
        <a:spcBef>
          <a:spcPct val="20000"/>
        </a:spcBef>
        <a:buFont typeface="Arial"/>
        <a:buChar char="–"/>
        <a:defRPr sz="12100" kern="1200">
          <a:solidFill>
            <a:schemeClr val="tx1"/>
          </a:solidFill>
          <a:latin typeface="+mn-lt"/>
          <a:ea typeface="+mn-ea"/>
          <a:cs typeface="+mn-cs"/>
        </a:defRPr>
      </a:lvl2pPr>
      <a:lvl3pPr marL="4923587" indent="-984717" algn="l" defTabSz="1969435" rtl="0" eaLnBrk="1" latinLnBrk="0" hangingPunct="1">
        <a:spcBef>
          <a:spcPct val="20000"/>
        </a:spcBef>
        <a:buFont typeface="Arial"/>
        <a:buChar char="•"/>
        <a:defRPr sz="10300" kern="1200">
          <a:solidFill>
            <a:schemeClr val="tx1"/>
          </a:solidFill>
          <a:latin typeface="+mn-lt"/>
          <a:ea typeface="+mn-ea"/>
          <a:cs typeface="+mn-cs"/>
        </a:defRPr>
      </a:lvl3pPr>
      <a:lvl4pPr marL="6893022" indent="-984717" algn="l" defTabSz="1969435" rtl="0" eaLnBrk="1" latinLnBrk="0" hangingPunct="1">
        <a:spcBef>
          <a:spcPct val="20000"/>
        </a:spcBef>
        <a:buFont typeface="Arial"/>
        <a:buChar char="–"/>
        <a:defRPr sz="8600" kern="1200">
          <a:solidFill>
            <a:schemeClr val="tx1"/>
          </a:solidFill>
          <a:latin typeface="+mn-lt"/>
          <a:ea typeface="+mn-ea"/>
          <a:cs typeface="+mn-cs"/>
        </a:defRPr>
      </a:lvl4pPr>
      <a:lvl5pPr marL="8862456" indent="-984717" algn="l" defTabSz="1969435" rtl="0" eaLnBrk="1" latinLnBrk="0" hangingPunct="1">
        <a:spcBef>
          <a:spcPct val="20000"/>
        </a:spcBef>
        <a:buFont typeface="Arial"/>
        <a:buChar char="»"/>
        <a:defRPr sz="8600" kern="1200">
          <a:solidFill>
            <a:schemeClr val="tx1"/>
          </a:solidFill>
          <a:latin typeface="+mn-lt"/>
          <a:ea typeface="+mn-ea"/>
          <a:cs typeface="+mn-cs"/>
        </a:defRPr>
      </a:lvl5pPr>
      <a:lvl6pPr marL="10831891" indent="-984717" algn="l" defTabSz="1969435" rtl="0" eaLnBrk="1" latinLnBrk="0" hangingPunct="1">
        <a:spcBef>
          <a:spcPct val="20000"/>
        </a:spcBef>
        <a:buFont typeface="Arial"/>
        <a:buChar char="•"/>
        <a:defRPr sz="8600" kern="1200">
          <a:solidFill>
            <a:schemeClr val="tx1"/>
          </a:solidFill>
          <a:latin typeface="+mn-lt"/>
          <a:ea typeface="+mn-ea"/>
          <a:cs typeface="+mn-cs"/>
        </a:defRPr>
      </a:lvl6pPr>
      <a:lvl7pPr marL="12801326" indent="-984717" algn="l" defTabSz="1969435" rtl="0" eaLnBrk="1" latinLnBrk="0" hangingPunct="1">
        <a:spcBef>
          <a:spcPct val="20000"/>
        </a:spcBef>
        <a:buFont typeface="Arial"/>
        <a:buChar char="•"/>
        <a:defRPr sz="8600" kern="1200">
          <a:solidFill>
            <a:schemeClr val="tx1"/>
          </a:solidFill>
          <a:latin typeface="+mn-lt"/>
          <a:ea typeface="+mn-ea"/>
          <a:cs typeface="+mn-cs"/>
        </a:defRPr>
      </a:lvl7pPr>
      <a:lvl8pPr marL="14770760" indent="-984717" algn="l" defTabSz="1969435" rtl="0" eaLnBrk="1" latinLnBrk="0" hangingPunct="1">
        <a:spcBef>
          <a:spcPct val="20000"/>
        </a:spcBef>
        <a:buFont typeface="Arial"/>
        <a:buChar char="•"/>
        <a:defRPr sz="8600" kern="1200">
          <a:solidFill>
            <a:schemeClr val="tx1"/>
          </a:solidFill>
          <a:latin typeface="+mn-lt"/>
          <a:ea typeface="+mn-ea"/>
          <a:cs typeface="+mn-cs"/>
        </a:defRPr>
      </a:lvl8pPr>
      <a:lvl9pPr marL="16740195" indent="-984717" algn="l" defTabSz="1969435" rtl="0" eaLnBrk="1" latinLnBrk="0" hangingPunct="1">
        <a:spcBef>
          <a:spcPct val="20000"/>
        </a:spcBef>
        <a:buFont typeface="Arial"/>
        <a:buChar char="•"/>
        <a:defRPr sz="8600" kern="1200">
          <a:solidFill>
            <a:schemeClr val="tx1"/>
          </a:solidFill>
          <a:latin typeface="+mn-lt"/>
          <a:ea typeface="+mn-ea"/>
          <a:cs typeface="+mn-cs"/>
        </a:defRPr>
      </a:lvl9pPr>
    </p:bodyStyle>
    <p:otherStyle>
      <a:defPPr>
        <a:defRPr lang="en-US"/>
      </a:defPPr>
      <a:lvl1pPr marL="0" algn="l" defTabSz="1969435" rtl="0" eaLnBrk="1" latinLnBrk="0" hangingPunct="1">
        <a:defRPr sz="7800" kern="1200">
          <a:solidFill>
            <a:schemeClr val="tx1"/>
          </a:solidFill>
          <a:latin typeface="+mn-lt"/>
          <a:ea typeface="+mn-ea"/>
          <a:cs typeface="+mn-cs"/>
        </a:defRPr>
      </a:lvl1pPr>
      <a:lvl2pPr marL="1969435" algn="l" defTabSz="1969435" rtl="0" eaLnBrk="1" latinLnBrk="0" hangingPunct="1">
        <a:defRPr sz="7800" kern="1200">
          <a:solidFill>
            <a:schemeClr val="tx1"/>
          </a:solidFill>
          <a:latin typeface="+mn-lt"/>
          <a:ea typeface="+mn-ea"/>
          <a:cs typeface="+mn-cs"/>
        </a:defRPr>
      </a:lvl2pPr>
      <a:lvl3pPr marL="3938869" algn="l" defTabSz="1969435" rtl="0" eaLnBrk="1" latinLnBrk="0" hangingPunct="1">
        <a:defRPr sz="7800" kern="1200">
          <a:solidFill>
            <a:schemeClr val="tx1"/>
          </a:solidFill>
          <a:latin typeface="+mn-lt"/>
          <a:ea typeface="+mn-ea"/>
          <a:cs typeface="+mn-cs"/>
        </a:defRPr>
      </a:lvl3pPr>
      <a:lvl4pPr marL="5908304" algn="l" defTabSz="1969435" rtl="0" eaLnBrk="1" latinLnBrk="0" hangingPunct="1">
        <a:defRPr sz="7800" kern="1200">
          <a:solidFill>
            <a:schemeClr val="tx1"/>
          </a:solidFill>
          <a:latin typeface="+mn-lt"/>
          <a:ea typeface="+mn-ea"/>
          <a:cs typeface="+mn-cs"/>
        </a:defRPr>
      </a:lvl4pPr>
      <a:lvl5pPr marL="7877739" algn="l" defTabSz="1969435" rtl="0" eaLnBrk="1" latinLnBrk="0" hangingPunct="1">
        <a:defRPr sz="7800" kern="1200">
          <a:solidFill>
            <a:schemeClr val="tx1"/>
          </a:solidFill>
          <a:latin typeface="+mn-lt"/>
          <a:ea typeface="+mn-ea"/>
          <a:cs typeface="+mn-cs"/>
        </a:defRPr>
      </a:lvl5pPr>
      <a:lvl6pPr marL="9847174" algn="l" defTabSz="1969435" rtl="0" eaLnBrk="1" latinLnBrk="0" hangingPunct="1">
        <a:defRPr sz="7800" kern="1200">
          <a:solidFill>
            <a:schemeClr val="tx1"/>
          </a:solidFill>
          <a:latin typeface="+mn-lt"/>
          <a:ea typeface="+mn-ea"/>
          <a:cs typeface="+mn-cs"/>
        </a:defRPr>
      </a:lvl6pPr>
      <a:lvl7pPr marL="11816608" algn="l" defTabSz="1969435" rtl="0" eaLnBrk="1" latinLnBrk="0" hangingPunct="1">
        <a:defRPr sz="7800" kern="1200">
          <a:solidFill>
            <a:schemeClr val="tx1"/>
          </a:solidFill>
          <a:latin typeface="+mn-lt"/>
          <a:ea typeface="+mn-ea"/>
          <a:cs typeface="+mn-cs"/>
        </a:defRPr>
      </a:lvl7pPr>
      <a:lvl8pPr marL="13786043" algn="l" defTabSz="1969435" rtl="0" eaLnBrk="1" latinLnBrk="0" hangingPunct="1">
        <a:defRPr sz="7800" kern="1200">
          <a:solidFill>
            <a:schemeClr val="tx1"/>
          </a:solidFill>
          <a:latin typeface="+mn-lt"/>
          <a:ea typeface="+mn-ea"/>
          <a:cs typeface="+mn-cs"/>
        </a:defRPr>
      </a:lvl8pPr>
      <a:lvl9pPr marL="15755478" algn="l" defTabSz="1969435" rtl="0" eaLnBrk="1" latinLnBrk="0" hangingPunct="1">
        <a:defRPr sz="7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Alternate Process 6"/>
          <p:cNvSpPr/>
          <p:nvPr userDrawn="1"/>
        </p:nvSpPr>
        <p:spPr>
          <a:xfrm>
            <a:off x="507990" y="507990"/>
            <a:ext cx="11999366" cy="3509034"/>
          </a:xfrm>
          <a:prstGeom prst="flowChartAlternateProcess">
            <a:avLst/>
          </a:prstGeom>
          <a:solidFill>
            <a:srgbClr val="F8C0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Alternate Process 8"/>
          <p:cNvSpPr/>
          <p:nvPr userDrawn="1"/>
        </p:nvSpPr>
        <p:spPr>
          <a:xfrm>
            <a:off x="12775207" y="507990"/>
            <a:ext cx="30557971" cy="3509034"/>
          </a:xfrm>
          <a:prstGeom prst="flowChartAlternateProcess">
            <a:avLst/>
          </a:prstGeom>
          <a:solidFill>
            <a:srgbClr val="F8C01B">
              <a:alpha val="3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ounded Rectangle 10"/>
          <p:cNvSpPr/>
          <p:nvPr userDrawn="1"/>
        </p:nvSpPr>
        <p:spPr>
          <a:xfrm>
            <a:off x="524933" y="4352544"/>
            <a:ext cx="42808245" cy="27944064"/>
          </a:xfrm>
          <a:prstGeom prst="roundRect">
            <a:avLst>
              <a:gd name="adj" fmla="val 2369"/>
            </a:avLst>
          </a:prstGeom>
          <a:solidFill>
            <a:srgbClr val="F8C01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t="-7561" r="681" b="26315"/>
          <a:stretch/>
        </p:blipFill>
        <p:spPr>
          <a:xfrm>
            <a:off x="524933" y="507990"/>
            <a:ext cx="11982423" cy="3509034"/>
          </a:xfrm>
          <a:prstGeom prst="rect">
            <a:avLst/>
          </a:prstGeom>
        </p:spPr>
      </p:pic>
    </p:spTree>
    <p:extLst>
      <p:ext uri="{BB962C8B-B14F-4D97-AF65-F5344CB8AC3E}">
        <p14:creationId xmlns:p14="http://schemas.microsoft.com/office/powerpoint/2010/main" val="1374422517"/>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Alternate Process 6"/>
          <p:cNvSpPr/>
          <p:nvPr userDrawn="1"/>
        </p:nvSpPr>
        <p:spPr>
          <a:xfrm>
            <a:off x="507990" y="507990"/>
            <a:ext cx="11999366" cy="3509034"/>
          </a:xfrm>
          <a:prstGeom prst="flowChartAlternateProcess">
            <a:avLst/>
          </a:prstGeom>
          <a:solidFill>
            <a:srgbClr val="F8C0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Alternate Process 8"/>
          <p:cNvSpPr/>
          <p:nvPr userDrawn="1"/>
        </p:nvSpPr>
        <p:spPr>
          <a:xfrm>
            <a:off x="12775207" y="507990"/>
            <a:ext cx="30557971" cy="3509034"/>
          </a:xfrm>
          <a:prstGeom prst="flowChartAlternateProcess">
            <a:avLst/>
          </a:prstGeom>
          <a:solidFill>
            <a:srgbClr val="F8C01B">
              <a:alpha val="3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ounded Rectangle 10"/>
          <p:cNvSpPr/>
          <p:nvPr userDrawn="1"/>
        </p:nvSpPr>
        <p:spPr>
          <a:xfrm>
            <a:off x="524933" y="4352544"/>
            <a:ext cx="42808245" cy="27944064"/>
          </a:xfrm>
          <a:prstGeom prst="roundRect">
            <a:avLst>
              <a:gd name="adj" fmla="val 2369"/>
            </a:avLst>
          </a:prstGeom>
          <a:solidFill>
            <a:srgbClr val="F8C01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userDrawn="1"/>
        </p:nvPicPr>
        <p:blipFill rotWithShape="1">
          <a:blip r:embed="rId3">
            <a:extLst>
              <a:ext uri="{28A0092B-C50C-407E-A947-70E740481C1C}">
                <a14:useLocalDpi xmlns:a14="http://schemas.microsoft.com/office/drawing/2010/main" val="0"/>
              </a:ext>
            </a:extLst>
          </a:blip>
          <a:srcRect t="-7561" r="681" b="26315"/>
          <a:stretch/>
        </p:blipFill>
        <p:spPr>
          <a:xfrm>
            <a:off x="524933" y="507990"/>
            <a:ext cx="11982423" cy="3509034"/>
          </a:xfrm>
          <a:prstGeom prst="rect">
            <a:avLst/>
          </a:prstGeom>
        </p:spPr>
      </p:pic>
    </p:spTree>
    <p:extLst>
      <p:ext uri="{BB962C8B-B14F-4D97-AF65-F5344CB8AC3E}">
        <p14:creationId xmlns:p14="http://schemas.microsoft.com/office/powerpoint/2010/main" val="3254892056"/>
      </p:ext>
    </p:extLst>
  </p:cSld>
  <p:clrMap bg1="lt1" tx1="dk1" bg2="lt2" tx2="dk2" accent1="accent1" accent2="accent2" accent3="accent3" accent4="accent4" accent5="accent5" accent6="accent6" hlink="hlink" folHlink="folHlink"/>
  <p:sldLayoutIdLst>
    <p:sldLayoutId id="214748369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ohiostate.pressbooks.pub/windowsintoturkishculture/chapter/turkish-fashion/"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pixabay.com/en/success-planning-strategy-draw-pen-620300/" TargetMode="External"/><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trentu.ca/online-legacy/modules/Psych/Modules/Reading_Articles/Reading_articles5.html" TargetMode="External"/><Relationship Id="rId2" Type="http://schemas.openxmlformats.org/officeDocument/2006/relationships/image" Target="../media/image11.jpg"/><Relationship Id="rId1" Type="http://schemas.openxmlformats.org/officeDocument/2006/relationships/slideLayout" Target="../slideLayouts/slideLayout2.xml"/><Relationship Id="rId5" Type="http://schemas.openxmlformats.org/officeDocument/2006/relationships/hyperlink" Target="https://pixabay.com/en/human-resources-hr-management-1181577/" TargetMode="Externa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flickr.com/photos/jannekestaaks/14204781667/" TargetMode="External"/><Relationship Id="rId2" Type="http://schemas.openxmlformats.org/officeDocument/2006/relationships/image" Target="../media/image13.jpg"/><Relationship Id="rId1" Type="http://schemas.openxmlformats.org/officeDocument/2006/relationships/slideLayout" Target="../slideLayouts/slideLayout2.xml"/><Relationship Id="rId5" Type="http://schemas.openxmlformats.org/officeDocument/2006/relationships/hyperlink" Target="https://confbrianza.blogspot.com/2017/05/privacy-nuovo-regolamento-europeo.html" TargetMode="External"/><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thebluediamondgallery.com/typewriter/i/implementation.html" TargetMode="External"/><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pixnio.com/people/at-this-point-in-the-meeting-they-were-about-to-address-two-meeting-participants" TargetMode="External"/><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pxhere.com/en/photo/692161" TargetMode="External"/><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pixabay.com/en/problem-analysis-mark-marker-hand-663333/" TargetMode="External"/><Relationship Id="rId2" Type="http://schemas.openxmlformats.org/officeDocument/2006/relationships/image" Target="../media/image17.jpg"/><Relationship Id="rId1" Type="http://schemas.openxmlformats.org/officeDocument/2006/relationships/slideLayout" Target="../slideLayouts/slideLayout2.xml"/><Relationship Id="rId5" Type="http://schemas.openxmlformats.org/officeDocument/2006/relationships/hyperlink" Target="https://www.thebluediamondgallery.com/handwriting/r/reporting.html" TargetMode="External"/><Relationship Id="rId4" Type="http://schemas.openxmlformats.org/officeDocument/2006/relationships/image" Target="../media/image18.jpg"/></Relationships>
</file>

<file path=ppt/slides/_rels/slide21.xml.rels><?xml version="1.0" encoding="UTF-8" standalone="yes"?>
<Relationships xmlns="http://schemas.openxmlformats.org/package/2006/relationships"><Relationship Id="rId3" Type="http://schemas.openxmlformats.org/officeDocument/2006/relationships/hyperlink" Target="https://pixabay.com/en/project-management-planning-business-2738521/" TargetMode="External"/><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www.archeostorie.it/privacy-policy/" TargetMode="External"/><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foto.wuestenigel.com/the-concept-of-travel-and-choice-of-vacation-destination-the-finger-points-to-australia-on-the-globe/" TargetMode="External"/><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pixabay.com/en/persons-symbol-talk-speak-speech-157237/" TargetMode="External"/><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www.pexels.com/photo/photography-of-women-talking-to-each-other-1181717/" TargetMode="External"/><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pixabay.com/illustrations/volunteer-volunteerism-volunteering-652383/" TargetMode="External"/><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hyperlink" Target="https://pixabay.com/en/yes-consent-hook-check-mark-board-238378/" TargetMode="Externa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465916" y="1053956"/>
            <a:ext cx="29290001" cy="2431435"/>
          </a:xfrm>
          <a:prstGeom prst="rect">
            <a:avLst/>
          </a:prstGeom>
          <a:noFill/>
          <a:ln>
            <a:noFill/>
          </a:ln>
          <a:effectLst/>
        </p:spPr>
        <p:txBody>
          <a:bodyPr wrap="square" rtlCol="0">
            <a:spAutoFit/>
          </a:bodyPr>
          <a:lstStyle/>
          <a:p>
            <a:pPr>
              <a:spcAft>
                <a:spcPts val="2400"/>
              </a:spcAft>
            </a:pPr>
            <a:r>
              <a:rPr lang="en-US" sz="7200" b="1" u="sng" dirty="0">
                <a:solidFill>
                  <a:srgbClr val="6D3219"/>
                </a:solidFill>
                <a:latin typeface="Source Sans Pro Semibold" charset="0"/>
                <a:ea typeface="Source Sans Pro Semibold" charset="0"/>
                <a:cs typeface="Source Sans Pro Semibold" charset="0"/>
              </a:rPr>
              <a:t>Rowan Institutional Review Board</a:t>
            </a:r>
          </a:p>
          <a:p>
            <a:pPr>
              <a:spcAft>
                <a:spcPts val="2400"/>
              </a:spcAft>
            </a:pPr>
            <a:r>
              <a:rPr lang="en-US" sz="5400" b="1" dirty="0">
                <a:solidFill>
                  <a:srgbClr val="6D3219"/>
                </a:solidFill>
                <a:latin typeface="Source Sans Pro Semibold" charset="0"/>
                <a:ea typeface="Source Sans Pro Semibold" charset="0"/>
                <a:cs typeface="Source Sans Pro" charset="0"/>
              </a:rPr>
              <a:t>Office of Research Compliance, Division of University Research</a:t>
            </a:r>
            <a:endParaRPr lang="en-US" sz="3200" dirty="0">
              <a:solidFill>
                <a:srgbClr val="6D3219"/>
              </a:solidFill>
              <a:latin typeface="Source Sans Pro" charset="0"/>
              <a:ea typeface="Source Sans Pro" charset="0"/>
              <a:cs typeface="Source Sans Pro" charset="0"/>
            </a:endParaRPr>
          </a:p>
        </p:txBody>
      </p:sp>
      <p:sp>
        <p:nvSpPr>
          <p:cNvPr id="3" name="Title 1"/>
          <p:cNvSpPr>
            <a:spLocks noGrp="1"/>
          </p:cNvSpPr>
          <p:nvPr>
            <p:ph type="ctrTitle"/>
          </p:nvPr>
        </p:nvSpPr>
        <p:spPr>
          <a:xfrm>
            <a:off x="587829" y="4539343"/>
            <a:ext cx="42650228" cy="27758571"/>
          </a:xfrm>
        </p:spPr>
        <p:txBody>
          <a:bodyPr/>
          <a:lstStyle/>
          <a:p>
            <a:pPr algn="ctr"/>
            <a:br>
              <a:rPr lang="en-US" dirty="0"/>
            </a:br>
            <a:br>
              <a:rPr lang="en-US" dirty="0"/>
            </a:br>
            <a:r>
              <a:rPr lang="en-US" sz="16600" u="sng" dirty="0">
                <a:latin typeface="Algerian" panose="04020705040A02060702" pitchFamily="82" charset="0"/>
              </a:rPr>
              <a:t>Human Subjects Research</a:t>
            </a:r>
            <a:br>
              <a:rPr lang="en-US" dirty="0"/>
            </a:br>
            <a:br>
              <a:rPr lang="en-US" dirty="0"/>
            </a:br>
            <a:r>
              <a:rPr lang="en-US" sz="13800" b="1" dirty="0">
                <a:latin typeface="Imprint MT Shadow" panose="04020605060303030202" pitchFamily="82" charset="0"/>
              </a:rPr>
              <a:t>Ethics and Informed Consent in Practice and Protocol</a:t>
            </a:r>
            <a:br>
              <a:rPr lang="en-US" sz="13800" b="1" dirty="0">
                <a:latin typeface="Imprint MT Shadow" panose="04020605060303030202" pitchFamily="82" charset="0"/>
              </a:rPr>
            </a:br>
            <a:r>
              <a:rPr lang="en-US" sz="13800" b="1" dirty="0">
                <a:latin typeface="Imprint MT Shadow" panose="04020605060303030202" pitchFamily="82" charset="0"/>
              </a:rPr>
              <a:t>&amp;</a:t>
            </a:r>
            <a:br>
              <a:rPr lang="en-US" sz="13800" b="1" dirty="0">
                <a:latin typeface="Imprint MT Shadow" panose="04020605060303030202" pitchFamily="82" charset="0"/>
              </a:rPr>
            </a:br>
            <a:r>
              <a:rPr lang="en-US" sz="13800" b="1" dirty="0">
                <a:latin typeface="Imprint MT Shadow" panose="04020605060303030202" pitchFamily="82" charset="0"/>
              </a:rPr>
              <a:t>Human Subjects Research Project Management</a:t>
            </a:r>
            <a:br>
              <a:rPr lang="en-US" dirty="0"/>
            </a:br>
            <a:br>
              <a:rPr lang="en-US" dirty="0"/>
            </a:br>
            <a:endParaRPr lang="en-US" dirty="0"/>
          </a:p>
        </p:txBody>
      </p:sp>
      <p:pic>
        <p:nvPicPr>
          <p:cNvPr id="4" name="Picture 3" descr="A crowd of people walking down a street&#10;&#10;Description automatically generated">
            <a:extLst>
              <a:ext uri="{FF2B5EF4-FFF2-40B4-BE49-F238E27FC236}">
                <a16:creationId xmlns:a16="http://schemas.microsoft.com/office/drawing/2014/main" id="{F1E87910-CDDE-05B4-C14B-61B29FE3E64A}"/>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2318084" y="18633169"/>
            <a:ext cx="16998632" cy="12748974"/>
          </a:xfrm>
          <a:prstGeom prst="rect">
            <a:avLst/>
          </a:prstGeom>
        </p:spPr>
      </p:pic>
      <p:sp>
        <p:nvSpPr>
          <p:cNvPr id="6" name="Title 1">
            <a:extLst>
              <a:ext uri="{FF2B5EF4-FFF2-40B4-BE49-F238E27FC236}">
                <a16:creationId xmlns:a16="http://schemas.microsoft.com/office/drawing/2014/main" id="{22558380-FD97-B358-B951-2E9E9651AF81}"/>
              </a:ext>
            </a:extLst>
          </p:cNvPr>
          <p:cNvSpPr txBox="1">
            <a:spLocks/>
          </p:cNvSpPr>
          <p:nvPr/>
        </p:nvSpPr>
        <p:spPr>
          <a:xfrm>
            <a:off x="24574483" y="26762016"/>
            <a:ext cx="16998633" cy="4620126"/>
          </a:xfrm>
          <a:prstGeom prst="rect">
            <a:avLst/>
          </a:prstGeom>
        </p:spPr>
        <p:txBody>
          <a:bodyPr lIns="0" tIns="0" rIns="0" bIns="0"/>
          <a:lstStyle>
            <a:lvl1pPr algn="l" defTabSz="1969435" rtl="0" eaLnBrk="1" latinLnBrk="0" hangingPunct="1">
              <a:spcBef>
                <a:spcPct val="0"/>
              </a:spcBef>
              <a:buNone/>
              <a:defRPr sz="7200" b="0" i="0" kern="1200">
                <a:solidFill>
                  <a:srgbClr val="663300"/>
                </a:solidFill>
                <a:latin typeface="Source Sans Pro" charset="0"/>
                <a:ea typeface="Source Sans Pro" charset="0"/>
                <a:cs typeface="Source Sans Pro" charset="0"/>
              </a:defRPr>
            </a:lvl1pPr>
          </a:lstStyle>
          <a:p>
            <a:pPr algn="ctr"/>
            <a:r>
              <a:rPr lang="en-US" sz="9600" u="sng" dirty="0">
                <a:latin typeface="Angsana New" panose="020B0502040204020203" pitchFamily="18" charset="-34"/>
                <a:cs typeface="Angsana New" panose="020B0502040204020203" pitchFamily="18" charset="-34"/>
              </a:rPr>
              <a:t>February 24, 2025</a:t>
            </a:r>
          </a:p>
          <a:p>
            <a:pPr algn="ctr"/>
            <a:r>
              <a:rPr lang="en-US" sz="9600" dirty="0">
                <a:latin typeface="Angsana New" panose="020B0502040204020203" pitchFamily="18" charset="-34"/>
                <a:cs typeface="Angsana New" panose="020B0502040204020203" pitchFamily="18" charset="-34"/>
              </a:rPr>
              <a:t>Speaker &amp; Presenter: Eric Gregory</a:t>
            </a:r>
          </a:p>
          <a:p>
            <a:pPr algn="ctr"/>
            <a:r>
              <a:rPr lang="en-US" sz="9600" dirty="0">
                <a:latin typeface="Angsana New" panose="020B0502040204020203" pitchFamily="18" charset="-34"/>
                <a:cs typeface="Angsana New" panose="020B0502040204020203" pitchFamily="18" charset="-34"/>
              </a:rPr>
              <a:t>Consultant &amp; Contributor: Dr. Joanna Petrides</a:t>
            </a:r>
            <a:endParaRPr lang="en-US" sz="6600" dirty="0">
              <a:latin typeface="Angsana New" panose="020B0502040204020203" pitchFamily="18" charset="-34"/>
              <a:cs typeface="Angsana New" panose="020B0502040204020203" pitchFamily="18" charset="-34"/>
            </a:endParaRPr>
          </a:p>
        </p:txBody>
      </p:sp>
    </p:spTree>
    <p:extLst>
      <p:ext uri="{BB962C8B-B14F-4D97-AF65-F5344CB8AC3E}">
        <p14:creationId xmlns:p14="http://schemas.microsoft.com/office/powerpoint/2010/main" val="16140143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52B28F-C8B1-6540-D0DB-DB2CB57EEB0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85FB0678-293A-3B44-506C-D88E1099F34D}"/>
              </a:ext>
            </a:extLst>
          </p:cNvPr>
          <p:cNvSpPr txBox="1"/>
          <p:nvPr/>
        </p:nvSpPr>
        <p:spPr>
          <a:xfrm>
            <a:off x="13465916" y="1053956"/>
            <a:ext cx="29290001" cy="2431435"/>
          </a:xfrm>
          <a:prstGeom prst="rect">
            <a:avLst/>
          </a:prstGeom>
          <a:noFill/>
          <a:ln>
            <a:noFill/>
          </a:ln>
          <a:effectLst/>
        </p:spPr>
        <p:txBody>
          <a:bodyPr wrap="square" rtlCol="0">
            <a:spAutoFit/>
          </a:bodyPr>
          <a:lstStyle/>
          <a:p>
            <a:pPr>
              <a:spcAft>
                <a:spcPts val="2400"/>
              </a:spcAft>
            </a:pPr>
            <a:r>
              <a:rPr lang="en-US" sz="7200" b="1" u="sng" dirty="0">
                <a:solidFill>
                  <a:srgbClr val="6D3219"/>
                </a:solidFill>
                <a:latin typeface="Source Sans Pro Semibold" charset="0"/>
                <a:ea typeface="Source Sans Pro Semibold" charset="0"/>
                <a:cs typeface="Source Sans Pro Semibold" charset="0"/>
              </a:rPr>
              <a:t>Rowan Institutional Review Board</a:t>
            </a:r>
          </a:p>
          <a:p>
            <a:pPr>
              <a:spcAft>
                <a:spcPts val="2400"/>
              </a:spcAft>
            </a:pPr>
            <a:r>
              <a:rPr lang="en-US" sz="5400" b="1" dirty="0">
                <a:solidFill>
                  <a:srgbClr val="6D3219"/>
                </a:solidFill>
                <a:latin typeface="Source Sans Pro Semibold" charset="0"/>
                <a:ea typeface="Source Sans Pro Semibold" charset="0"/>
                <a:cs typeface="Source Sans Pro" charset="0"/>
              </a:rPr>
              <a:t>Office of Research Compliance, Division of University Research</a:t>
            </a:r>
            <a:endParaRPr lang="en-US" sz="3200" dirty="0">
              <a:solidFill>
                <a:srgbClr val="6D3219"/>
              </a:solidFill>
              <a:latin typeface="Source Sans Pro" charset="0"/>
              <a:ea typeface="Source Sans Pro" charset="0"/>
              <a:cs typeface="Source Sans Pro" charset="0"/>
            </a:endParaRPr>
          </a:p>
        </p:txBody>
      </p:sp>
      <p:sp>
        <p:nvSpPr>
          <p:cNvPr id="4" name="Title 1">
            <a:extLst>
              <a:ext uri="{FF2B5EF4-FFF2-40B4-BE49-F238E27FC236}">
                <a16:creationId xmlns:a16="http://schemas.microsoft.com/office/drawing/2014/main" id="{15BE91BB-CFF5-CFEA-7691-9F162A2F841A}"/>
              </a:ext>
            </a:extLst>
          </p:cNvPr>
          <p:cNvSpPr txBox="1">
            <a:spLocks/>
          </p:cNvSpPr>
          <p:nvPr/>
        </p:nvSpPr>
        <p:spPr>
          <a:xfrm>
            <a:off x="524933" y="4632718"/>
            <a:ext cx="42808245" cy="1952003"/>
          </a:xfrm>
          <a:prstGeom prst="rect">
            <a:avLst/>
          </a:prstGeom>
        </p:spPr>
        <p:txBody>
          <a:bodyPr lIns="731520" tIns="365760" rIns="731520" bIns="365760"/>
          <a:lstStyle>
            <a:lvl1pPr algn="l" defTabSz="914400" rtl="0" eaLnBrk="1" latinLnBrk="0" hangingPunct="1">
              <a:lnSpc>
                <a:spcPct val="90000"/>
              </a:lnSpc>
              <a:spcBef>
                <a:spcPct val="0"/>
              </a:spcBef>
              <a:buNone/>
              <a:defRPr sz="7200" b="0" i="0" kern="1200">
                <a:solidFill>
                  <a:srgbClr val="663300"/>
                </a:solidFill>
                <a:latin typeface="Source Sans Pro" charset="0"/>
                <a:ea typeface="Source Sans Pro" charset="0"/>
                <a:cs typeface="Source Sans Pro" charset="0"/>
              </a:defRPr>
            </a:lvl1pPr>
          </a:lstStyle>
          <a:p>
            <a:pPr algn="ctr"/>
            <a:r>
              <a:rPr lang="en-US" sz="9600" u="sng" dirty="0">
                <a:latin typeface="Britannic Bold" panose="020B0903060703020204" pitchFamily="34" charset="0"/>
              </a:rPr>
              <a:t>Human Subjects Research Project and Protocol Development</a:t>
            </a:r>
          </a:p>
        </p:txBody>
      </p:sp>
      <p:pic>
        <p:nvPicPr>
          <p:cNvPr id="8" name="Picture 7" descr="A group of wooden tiles with letters on them&#10;&#10;Description automatically generated">
            <a:extLst>
              <a:ext uri="{FF2B5EF4-FFF2-40B4-BE49-F238E27FC236}">
                <a16:creationId xmlns:a16="http://schemas.microsoft.com/office/drawing/2014/main" id="{4D742ABC-D713-3483-4F83-2147852C864F}"/>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397567" y="10221638"/>
            <a:ext cx="27096066" cy="18064044"/>
          </a:xfrm>
          <a:prstGeom prst="rect">
            <a:avLst/>
          </a:prstGeom>
        </p:spPr>
      </p:pic>
    </p:spTree>
    <p:extLst>
      <p:ext uri="{BB962C8B-B14F-4D97-AF65-F5344CB8AC3E}">
        <p14:creationId xmlns:p14="http://schemas.microsoft.com/office/powerpoint/2010/main" val="11994691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591119" y="4352544"/>
            <a:ext cx="42808245" cy="27944064"/>
          </a:xfrm>
          <a:prstGeom prst="roundRect">
            <a:avLst>
              <a:gd name="adj" fmla="val 2369"/>
            </a:avLst>
          </a:prstGeom>
          <a:solidFill>
            <a:srgbClr val="F8C01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969435" rtl="0" eaLnBrk="1" fontAlgn="auto" latinLnBrk="0" hangingPunct="1">
              <a:lnSpc>
                <a:spcPct val="100000"/>
              </a:lnSpc>
              <a:spcBef>
                <a:spcPts val="0"/>
              </a:spcBef>
              <a:spcAft>
                <a:spcPts val="0"/>
              </a:spcAft>
              <a:buClrTx/>
              <a:buSzTx/>
              <a:buFontTx/>
              <a:buNone/>
              <a:tabLst/>
              <a:defRPr/>
            </a:pPr>
            <a:endParaRPr kumimoji="0" lang="en-US" sz="7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524933" y="4632718"/>
            <a:ext cx="42808245" cy="1952003"/>
          </a:xfrm>
        </p:spPr>
        <p:txBody>
          <a:bodyPr lIns="731520" tIns="365760" rIns="731520" bIns="365760"/>
          <a:lstStyle/>
          <a:p>
            <a:pPr algn="ctr"/>
            <a:r>
              <a:rPr lang="en-US" sz="9600" u="sng" dirty="0">
                <a:latin typeface="Britannic Bold" panose="020B0903060703020204" pitchFamily="34" charset="0"/>
              </a:rPr>
              <a:t>Human Subjects Research Project and Protocol Development</a:t>
            </a:r>
          </a:p>
        </p:txBody>
      </p:sp>
      <p:sp>
        <p:nvSpPr>
          <p:cNvPr id="5" name="TextBox 4">
            <a:extLst>
              <a:ext uri="{FF2B5EF4-FFF2-40B4-BE49-F238E27FC236}">
                <a16:creationId xmlns:a16="http://schemas.microsoft.com/office/drawing/2014/main" id="{FF5E0103-EDFE-0FDE-313D-B685339726EF}"/>
              </a:ext>
            </a:extLst>
          </p:cNvPr>
          <p:cNvSpPr txBox="1"/>
          <p:nvPr/>
        </p:nvSpPr>
        <p:spPr>
          <a:xfrm>
            <a:off x="13465916" y="1053956"/>
            <a:ext cx="29290001" cy="2431435"/>
          </a:xfrm>
          <a:prstGeom prst="rect">
            <a:avLst/>
          </a:prstGeom>
          <a:noFill/>
          <a:ln>
            <a:noFill/>
          </a:ln>
          <a:effectLst/>
        </p:spPr>
        <p:txBody>
          <a:bodyPr wrap="square" rtlCol="0">
            <a:spAutoFit/>
          </a:bodyPr>
          <a:lstStyle/>
          <a:p>
            <a:pPr marL="0" marR="0" lvl="0" indent="0" algn="l" defTabSz="1969435" rtl="0" eaLnBrk="1" fontAlgn="auto" latinLnBrk="0" hangingPunct="1">
              <a:lnSpc>
                <a:spcPct val="100000"/>
              </a:lnSpc>
              <a:spcBef>
                <a:spcPts val="0"/>
              </a:spcBef>
              <a:spcAft>
                <a:spcPts val="2400"/>
              </a:spcAft>
              <a:buClrTx/>
              <a:buSzTx/>
              <a:buFontTx/>
              <a:buNone/>
              <a:tabLst/>
              <a:defRPr/>
            </a:pPr>
            <a:r>
              <a:rPr kumimoji="0" lang="en-US" sz="7200" b="1" i="0" u="sng" strike="noStrike" kern="1200" cap="none" spc="0" normalizeH="0" baseline="0" noProof="0" dirty="0">
                <a:ln>
                  <a:noFill/>
                </a:ln>
                <a:solidFill>
                  <a:srgbClr val="6D3219"/>
                </a:solidFill>
                <a:effectLst/>
                <a:uLnTx/>
                <a:uFillTx/>
                <a:latin typeface="Source Sans Pro Semibold" charset="0"/>
                <a:ea typeface="Source Sans Pro Semibold" charset="0"/>
                <a:cs typeface="Source Sans Pro Semibold" charset="0"/>
              </a:rPr>
              <a:t>Rowan Institutional Review Board</a:t>
            </a:r>
          </a:p>
          <a:p>
            <a:pPr marL="0" marR="0" lvl="0" indent="0" algn="l" defTabSz="1969435" rtl="0" eaLnBrk="1" fontAlgn="auto" latinLnBrk="0" hangingPunct="1">
              <a:lnSpc>
                <a:spcPct val="100000"/>
              </a:lnSpc>
              <a:spcBef>
                <a:spcPts val="0"/>
              </a:spcBef>
              <a:spcAft>
                <a:spcPts val="2400"/>
              </a:spcAft>
              <a:buClrTx/>
              <a:buSzTx/>
              <a:buFontTx/>
              <a:buNone/>
              <a:tabLst/>
              <a:defRPr/>
            </a:pPr>
            <a:r>
              <a:rPr kumimoji="0" lang="en-US" sz="5400" b="1" i="0" u="none" strike="noStrike" kern="1200" cap="none" spc="0" normalizeH="0" baseline="0" noProof="0" dirty="0">
                <a:ln>
                  <a:noFill/>
                </a:ln>
                <a:solidFill>
                  <a:srgbClr val="6D3219"/>
                </a:solidFill>
                <a:effectLst/>
                <a:uLnTx/>
                <a:uFillTx/>
                <a:latin typeface="Source Sans Pro Semibold" charset="0"/>
                <a:ea typeface="Source Sans Pro Semibold" charset="0"/>
                <a:cs typeface="Source Sans Pro" charset="0"/>
              </a:rPr>
              <a:t>Office of Research Compliance, Division of University Research</a:t>
            </a:r>
            <a:endParaRPr kumimoji="0" lang="en-US" sz="3200" b="0" i="0" u="none" strike="noStrike" kern="1200" cap="none" spc="0" normalizeH="0" baseline="0" noProof="0" dirty="0">
              <a:ln>
                <a:noFill/>
              </a:ln>
              <a:solidFill>
                <a:srgbClr val="6D3219"/>
              </a:solidFill>
              <a:effectLst/>
              <a:uLnTx/>
              <a:uFillTx/>
              <a:latin typeface="Source Sans Pro" charset="0"/>
              <a:ea typeface="Source Sans Pro" charset="0"/>
              <a:cs typeface="Source Sans Pro" charset="0"/>
            </a:endParaRPr>
          </a:p>
        </p:txBody>
      </p:sp>
      <p:sp>
        <p:nvSpPr>
          <p:cNvPr id="7" name="Title 1">
            <a:extLst>
              <a:ext uri="{FF2B5EF4-FFF2-40B4-BE49-F238E27FC236}">
                <a16:creationId xmlns:a16="http://schemas.microsoft.com/office/drawing/2014/main" id="{E0300569-C8C4-4971-D349-A5579DAD0055}"/>
              </a:ext>
            </a:extLst>
          </p:cNvPr>
          <p:cNvSpPr txBox="1">
            <a:spLocks/>
          </p:cNvSpPr>
          <p:nvPr/>
        </p:nvSpPr>
        <p:spPr>
          <a:xfrm>
            <a:off x="558022" y="7992509"/>
            <a:ext cx="42808245" cy="23871935"/>
          </a:xfrm>
          <a:prstGeom prst="rect">
            <a:avLst/>
          </a:prstGeom>
        </p:spPr>
        <p:txBody>
          <a:bodyPr lIns="731520" tIns="365760" rIns="731520" bIns="365760"/>
          <a:lstStyle>
            <a:lvl1pPr algn="l" defTabSz="1969435" rtl="0" eaLnBrk="1" latinLnBrk="0" hangingPunct="1">
              <a:spcBef>
                <a:spcPct val="0"/>
              </a:spcBef>
              <a:buNone/>
              <a:defRPr sz="7200" b="0" i="0" kern="1200">
                <a:solidFill>
                  <a:srgbClr val="663300"/>
                </a:solidFill>
                <a:latin typeface="Source Sans Pro" charset="0"/>
                <a:ea typeface="Source Sans Pro" charset="0"/>
                <a:cs typeface="Source Sans Pro" charset="0"/>
              </a:defRPr>
            </a:lvl1pPr>
          </a:lstStyle>
          <a:p>
            <a:pPr marL="1143000" marR="0" lvl="0" indent="-1143000" algn="l" defTabSz="1969435"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sz="8000" b="0" i="0" u="none" strike="noStrike" kern="1200" cap="none" spc="0" normalizeH="0" baseline="0" noProof="0" dirty="0">
                <a:ln>
                  <a:noFill/>
                </a:ln>
                <a:solidFill>
                  <a:srgbClr val="663300"/>
                </a:solidFill>
                <a:effectLst/>
                <a:uLnTx/>
                <a:uFillTx/>
                <a:latin typeface="Source Sans Pro" charset="0"/>
                <a:ea typeface="Source Sans Pro" charset="0"/>
              </a:rPr>
              <a:t>Planning – Phase 1</a:t>
            </a:r>
          </a:p>
          <a:p>
            <a:pPr marL="3112435" marR="0" lvl="1" indent="-1143000" algn="l" defTabSz="196943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7200" b="0" i="0" u="none" strike="noStrike" kern="1200" cap="none" spc="0" normalizeH="0" baseline="0" noProof="0" dirty="0">
                <a:ln>
                  <a:noFill/>
                </a:ln>
                <a:solidFill>
                  <a:prstClr val="black"/>
                </a:solidFill>
                <a:effectLst/>
                <a:uLnTx/>
                <a:uFillTx/>
                <a:latin typeface="Calibri" panose="020F0502020204030204"/>
                <a:ea typeface="+mn-ea"/>
                <a:cs typeface="+mn-cs"/>
              </a:rPr>
              <a:t>Identify issue, problem, or topic of interest/study</a:t>
            </a:r>
          </a:p>
          <a:p>
            <a:pPr marL="3112435" marR="0" lvl="1" indent="-1143000" algn="l" defTabSz="196943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7200" b="0" i="0" u="none" strike="noStrike" kern="1200" cap="none" spc="0" normalizeH="0" baseline="0" noProof="0" dirty="0">
                <a:ln>
                  <a:noFill/>
                </a:ln>
                <a:solidFill>
                  <a:prstClr val="black"/>
                </a:solidFill>
                <a:effectLst/>
                <a:uLnTx/>
                <a:uFillTx/>
                <a:latin typeface="Calibri" panose="020F0502020204030204"/>
                <a:ea typeface="+mn-ea"/>
                <a:cs typeface="+mn-cs"/>
              </a:rPr>
              <a:t>Conduct literature review on topic</a:t>
            </a:r>
          </a:p>
          <a:p>
            <a:pPr marL="3112435" marR="0" lvl="1" indent="-1143000" algn="l" defTabSz="196943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7200" b="0" i="0" u="none" strike="noStrike" kern="1200" cap="none" spc="0" normalizeH="0" baseline="0" noProof="0" dirty="0">
                <a:ln>
                  <a:noFill/>
                </a:ln>
                <a:solidFill>
                  <a:prstClr val="black"/>
                </a:solidFill>
                <a:effectLst/>
                <a:uLnTx/>
                <a:uFillTx/>
                <a:latin typeface="Calibri" panose="020F0502020204030204"/>
                <a:ea typeface="+mn-ea"/>
                <a:cs typeface="+mn-cs"/>
              </a:rPr>
              <a:t>Identify background and purpose</a:t>
            </a:r>
          </a:p>
          <a:p>
            <a:pPr marL="3112435" marR="0" lvl="1" indent="-1143000" algn="l" defTabSz="196943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7200" b="0" i="0" u="none" strike="noStrike" kern="1200" cap="none" spc="0" normalizeH="0" baseline="0" noProof="0" dirty="0">
                <a:ln>
                  <a:noFill/>
                </a:ln>
                <a:solidFill>
                  <a:prstClr val="black"/>
                </a:solidFill>
                <a:effectLst/>
                <a:uLnTx/>
                <a:uFillTx/>
                <a:latin typeface="Calibri" panose="020F0502020204030204"/>
                <a:ea typeface="+mn-ea"/>
                <a:cs typeface="+mn-cs"/>
              </a:rPr>
              <a:t>Identify initial objective(s) and investigation plan(s)</a:t>
            </a:r>
          </a:p>
          <a:p>
            <a:pPr marL="1143000" marR="0" lvl="0" indent="-1143000" algn="l" defTabSz="1969435"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n-US" sz="7200" b="0" i="0" u="none" strike="noStrike" kern="1200" cap="none" spc="0" normalizeH="0" baseline="0" noProof="0" dirty="0">
              <a:ln>
                <a:noFill/>
              </a:ln>
              <a:solidFill>
                <a:srgbClr val="663300"/>
              </a:solidFill>
              <a:effectLst/>
              <a:uLnTx/>
              <a:uFillTx/>
              <a:latin typeface="Source Sans Pro" charset="0"/>
              <a:ea typeface="Source Sans Pro" charset="0"/>
            </a:endParaRPr>
          </a:p>
          <a:p>
            <a:pPr marL="1143000" marR="0" lvl="0" indent="-1143000" algn="l" defTabSz="1969435"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sz="8000" b="0" i="0" u="none" strike="noStrike" kern="1200" cap="none" spc="0" normalizeH="0" baseline="0" noProof="0" dirty="0">
                <a:ln>
                  <a:noFill/>
                </a:ln>
                <a:solidFill>
                  <a:srgbClr val="663300"/>
                </a:solidFill>
                <a:effectLst/>
                <a:uLnTx/>
                <a:uFillTx/>
                <a:latin typeface="Source Sans Pro" charset="0"/>
                <a:ea typeface="Source Sans Pro" charset="0"/>
              </a:rPr>
              <a:t>Planning – Phase 2</a:t>
            </a:r>
          </a:p>
          <a:p>
            <a:pPr marL="3112435" marR="0" lvl="1" indent="-1143000" algn="l" defTabSz="196943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7200" b="0" i="0" u="none" strike="noStrike" kern="1200" cap="none" spc="0" normalizeH="0" baseline="0" noProof="0" dirty="0">
                <a:ln>
                  <a:noFill/>
                </a:ln>
                <a:solidFill>
                  <a:prstClr val="black"/>
                </a:solidFill>
                <a:effectLst/>
                <a:uLnTx/>
                <a:uFillTx/>
                <a:latin typeface="Calibri" panose="020F0502020204030204"/>
                <a:ea typeface="+mn-ea"/>
                <a:cs typeface="+mn-cs"/>
              </a:rPr>
              <a:t>Identify key personnel and resources</a:t>
            </a:r>
          </a:p>
          <a:p>
            <a:pPr marL="3112435" marR="0" lvl="1" indent="-1143000" algn="l" defTabSz="196943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7200" b="0" i="0" u="none" strike="noStrike" kern="1200" cap="none" spc="0" normalizeH="0" baseline="0" noProof="0" dirty="0">
                <a:ln>
                  <a:noFill/>
                </a:ln>
                <a:solidFill>
                  <a:prstClr val="black"/>
                </a:solidFill>
                <a:effectLst/>
                <a:uLnTx/>
                <a:uFillTx/>
                <a:latin typeface="Calibri" panose="020F0502020204030204"/>
                <a:ea typeface="+mn-ea"/>
                <a:cs typeface="+mn-cs"/>
              </a:rPr>
              <a:t>Identify primary(s) procedures and data collection points</a:t>
            </a:r>
          </a:p>
          <a:p>
            <a:pPr marL="3112435" marR="0" lvl="1" indent="-1143000" algn="l" defTabSz="196943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7200" b="0" i="0" u="none" strike="noStrike" kern="1200" cap="none" spc="0" normalizeH="0" baseline="0" noProof="0" dirty="0">
                <a:ln>
                  <a:noFill/>
                </a:ln>
                <a:solidFill>
                  <a:prstClr val="black"/>
                </a:solidFill>
                <a:effectLst/>
                <a:uLnTx/>
                <a:uFillTx/>
                <a:latin typeface="Calibri" panose="020F0502020204030204"/>
                <a:ea typeface="+mn-ea"/>
                <a:cs typeface="+mn-cs"/>
              </a:rPr>
              <a:t>Identify subject population</a:t>
            </a:r>
          </a:p>
          <a:p>
            <a:pPr marL="3112435" marR="0" lvl="1" indent="-1143000" algn="l" defTabSz="196943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7200" b="0" i="0" u="none" strike="noStrike" kern="1200" cap="none" spc="0" normalizeH="0" baseline="0" noProof="0" dirty="0">
                <a:ln>
                  <a:noFill/>
                </a:ln>
                <a:solidFill>
                  <a:prstClr val="black"/>
                </a:solidFill>
                <a:effectLst/>
                <a:uLnTx/>
                <a:uFillTx/>
                <a:latin typeface="Calibri" panose="020F0502020204030204"/>
                <a:ea typeface="+mn-ea"/>
                <a:cs typeface="+mn-cs"/>
              </a:rPr>
              <a:t>Create initial recruitment strategy</a:t>
            </a:r>
          </a:p>
          <a:p>
            <a:pPr marL="3112435" marR="0" lvl="1" indent="-1143000" algn="l" defTabSz="196943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7200" b="0" i="0" u="none" strike="noStrike" kern="1200" cap="none" spc="0" normalizeH="0" baseline="0" noProof="0" dirty="0">
                <a:ln>
                  <a:noFill/>
                </a:ln>
                <a:solidFill>
                  <a:prstClr val="black"/>
                </a:solidFill>
                <a:effectLst/>
                <a:uLnTx/>
                <a:uFillTx/>
                <a:latin typeface="Calibri" panose="020F0502020204030204"/>
                <a:ea typeface="+mn-ea"/>
                <a:cs typeface="+mn-cs"/>
              </a:rPr>
              <a:t>Identify subject risks</a:t>
            </a:r>
          </a:p>
          <a:p>
            <a:pPr marL="3112435" marR="0" lvl="1" indent="-1143000" algn="l" defTabSz="196943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7200" b="0" i="0" u="none" strike="noStrike" kern="1200" cap="none" spc="0" normalizeH="0" baseline="0" noProof="0" dirty="0">
                <a:ln>
                  <a:noFill/>
                </a:ln>
                <a:solidFill>
                  <a:prstClr val="black"/>
                </a:solidFill>
                <a:effectLst/>
                <a:uLnTx/>
                <a:uFillTx/>
                <a:latin typeface="Calibri" panose="020F0502020204030204"/>
                <a:ea typeface="+mn-ea"/>
                <a:cs typeface="+mn-cs"/>
              </a:rPr>
              <a:t>Identify identifiable data needed</a:t>
            </a:r>
          </a:p>
          <a:p>
            <a:pPr marL="3112435" marR="0" lvl="1" indent="-1143000" algn="l" defTabSz="196943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7200" b="0" i="0" u="none" strike="noStrike" kern="1200" cap="none" spc="0" normalizeH="0" baseline="0" noProof="0" dirty="0">
                <a:ln>
                  <a:noFill/>
                </a:ln>
                <a:solidFill>
                  <a:prstClr val="black"/>
                </a:solidFill>
                <a:effectLst/>
                <a:uLnTx/>
                <a:uFillTx/>
                <a:latin typeface="Calibri" panose="020F0502020204030204"/>
                <a:ea typeface="+mn-ea"/>
                <a:cs typeface="+mn-cs"/>
              </a:rPr>
              <a:t>Create initial data management plan</a:t>
            </a:r>
          </a:p>
          <a:p>
            <a:pPr marL="3112435" marR="0" lvl="1" indent="-1143000" algn="l" defTabSz="196943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7200" b="0" i="0" u="none" strike="noStrike" kern="1200" cap="none" spc="0" normalizeH="0" baseline="0" noProof="0" dirty="0">
                <a:ln>
                  <a:noFill/>
                </a:ln>
                <a:solidFill>
                  <a:prstClr val="black"/>
                </a:solidFill>
                <a:effectLst/>
                <a:uLnTx/>
                <a:uFillTx/>
                <a:latin typeface="Calibri" panose="020F0502020204030204"/>
                <a:ea typeface="+mn-ea"/>
                <a:cs typeface="+mn-cs"/>
              </a:rPr>
              <a:t>Review federal regulations to determine what type of review is required </a:t>
            </a:r>
          </a:p>
          <a:p>
            <a:pPr marL="5081869" marR="0" lvl="2" indent="-1143000" algn="l" defTabSz="196943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7200" b="0" i="0" u="none" strike="noStrike" kern="1200" cap="none" spc="0" normalizeH="0" baseline="0" noProof="0" dirty="0">
                <a:ln>
                  <a:noFill/>
                </a:ln>
                <a:solidFill>
                  <a:prstClr val="black"/>
                </a:solidFill>
                <a:effectLst/>
                <a:uLnTx/>
                <a:uFillTx/>
                <a:latin typeface="Calibri" panose="020F0502020204030204"/>
                <a:ea typeface="+mn-ea"/>
                <a:cs typeface="+mn-cs"/>
              </a:rPr>
              <a:t>Exempt, Expedited, or Full Board</a:t>
            </a:r>
          </a:p>
        </p:txBody>
      </p:sp>
      <p:sp>
        <p:nvSpPr>
          <p:cNvPr id="4" name="Title 1">
            <a:extLst>
              <a:ext uri="{FF2B5EF4-FFF2-40B4-BE49-F238E27FC236}">
                <a16:creationId xmlns:a16="http://schemas.microsoft.com/office/drawing/2014/main" id="{0C8F00DF-39CF-EE5C-FCDC-E33C9472DECF}"/>
              </a:ext>
            </a:extLst>
          </p:cNvPr>
          <p:cNvSpPr txBox="1">
            <a:spLocks/>
          </p:cNvSpPr>
          <p:nvPr/>
        </p:nvSpPr>
        <p:spPr>
          <a:xfrm>
            <a:off x="524925" y="6040506"/>
            <a:ext cx="42808245" cy="1952003"/>
          </a:xfrm>
          <a:prstGeom prst="rect">
            <a:avLst/>
          </a:prstGeom>
        </p:spPr>
        <p:txBody>
          <a:bodyPr lIns="731520" tIns="365760" rIns="731520" bIns="365760"/>
          <a:lstStyle>
            <a:lvl1pPr algn="l" defTabSz="1969435" rtl="0" eaLnBrk="1" latinLnBrk="0" hangingPunct="1">
              <a:spcBef>
                <a:spcPct val="0"/>
              </a:spcBef>
              <a:buNone/>
              <a:defRPr sz="7200" b="0" i="0" kern="1200">
                <a:solidFill>
                  <a:srgbClr val="663300"/>
                </a:solidFill>
                <a:latin typeface="Source Sans Pro" charset="0"/>
                <a:ea typeface="Source Sans Pro" charset="0"/>
                <a:cs typeface="Source Sans Pro" charset="0"/>
              </a:defRPr>
            </a:lvl1pPr>
          </a:lstStyle>
          <a:p>
            <a:pPr marL="0" marR="0" lvl="0" indent="0" algn="ctr" defTabSz="1969435" rtl="0" eaLnBrk="1" fontAlgn="auto" latinLnBrk="0" hangingPunct="1">
              <a:lnSpc>
                <a:spcPct val="100000"/>
              </a:lnSpc>
              <a:spcBef>
                <a:spcPct val="0"/>
              </a:spcBef>
              <a:spcAft>
                <a:spcPts val="0"/>
              </a:spcAft>
              <a:buClrTx/>
              <a:buSzTx/>
              <a:buFontTx/>
              <a:buNone/>
              <a:tabLst/>
              <a:defRPr/>
            </a:pPr>
            <a:r>
              <a:rPr kumimoji="0" lang="en-US" sz="8800" b="1" i="0" u="none" strike="noStrike" kern="1200" cap="none" spc="0" normalizeH="0" baseline="0" noProof="0" dirty="0">
                <a:ln>
                  <a:noFill/>
                </a:ln>
                <a:solidFill>
                  <a:srgbClr val="663300"/>
                </a:solidFill>
                <a:effectLst/>
                <a:uLnTx/>
                <a:uFillTx/>
                <a:latin typeface="Source Sans Pro" charset="0"/>
                <a:ea typeface="Source Sans Pro" charset="0"/>
              </a:rPr>
              <a:t>Planning - Phases 1 and 2</a:t>
            </a:r>
          </a:p>
        </p:txBody>
      </p:sp>
      <p:pic>
        <p:nvPicPr>
          <p:cNvPr id="8" name="Picture 7" descr="A drawing of a person's head with gears">
            <a:extLst>
              <a:ext uri="{FF2B5EF4-FFF2-40B4-BE49-F238E27FC236}">
                <a16:creationId xmlns:a16="http://schemas.microsoft.com/office/drawing/2014/main" id="{5F0A31B3-2CE9-1624-20BC-7813C44E4350}"/>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31253727" y="8635549"/>
            <a:ext cx="11502190" cy="6590093"/>
          </a:xfrm>
          <a:prstGeom prst="rect">
            <a:avLst/>
          </a:prstGeom>
        </p:spPr>
      </p:pic>
      <p:pic>
        <p:nvPicPr>
          <p:cNvPr id="14" name="Picture 13" descr="A group of people standing in front of a black background&#10;&#10;Description automatically generated">
            <a:extLst>
              <a:ext uri="{FF2B5EF4-FFF2-40B4-BE49-F238E27FC236}">
                <a16:creationId xmlns:a16="http://schemas.microsoft.com/office/drawing/2014/main" id="{8903DFAA-9E2A-0A43-50FC-A9AB9F5B37ED}"/>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35025234" y="17692759"/>
            <a:ext cx="7730683" cy="7401718"/>
          </a:xfrm>
          <a:prstGeom prst="rect">
            <a:avLst/>
          </a:prstGeom>
        </p:spPr>
      </p:pic>
    </p:spTree>
    <p:extLst>
      <p:ext uri="{BB962C8B-B14F-4D97-AF65-F5344CB8AC3E}">
        <p14:creationId xmlns:p14="http://schemas.microsoft.com/office/powerpoint/2010/main" val="26261825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524933" y="4352544"/>
            <a:ext cx="42808245" cy="27944064"/>
          </a:xfrm>
          <a:prstGeom prst="roundRect">
            <a:avLst>
              <a:gd name="adj" fmla="val 2369"/>
            </a:avLst>
          </a:prstGeom>
          <a:solidFill>
            <a:srgbClr val="F8C01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969435" rtl="0" eaLnBrk="1" fontAlgn="auto" latinLnBrk="0" hangingPunct="1">
              <a:lnSpc>
                <a:spcPct val="100000"/>
              </a:lnSpc>
              <a:spcBef>
                <a:spcPts val="0"/>
              </a:spcBef>
              <a:spcAft>
                <a:spcPts val="0"/>
              </a:spcAft>
              <a:buClrTx/>
              <a:buSzTx/>
              <a:buFontTx/>
              <a:buNone/>
              <a:tabLst/>
              <a:defRPr/>
            </a:pPr>
            <a:endParaRPr kumimoji="0" lang="en-US" sz="7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524933" y="4632718"/>
            <a:ext cx="42808245" cy="1952003"/>
          </a:xfrm>
        </p:spPr>
        <p:txBody>
          <a:bodyPr lIns="731520" tIns="365760" rIns="731520" bIns="365760"/>
          <a:lstStyle/>
          <a:p>
            <a:pPr algn="ctr"/>
            <a:r>
              <a:rPr lang="en-US" sz="9600" u="sng" dirty="0">
                <a:latin typeface="Britannic Bold" panose="020B0903060703020204" pitchFamily="34" charset="0"/>
              </a:rPr>
              <a:t>Human Subjects Research Project and Protocol Development</a:t>
            </a:r>
          </a:p>
        </p:txBody>
      </p:sp>
      <p:sp>
        <p:nvSpPr>
          <p:cNvPr id="5" name="TextBox 4">
            <a:extLst>
              <a:ext uri="{FF2B5EF4-FFF2-40B4-BE49-F238E27FC236}">
                <a16:creationId xmlns:a16="http://schemas.microsoft.com/office/drawing/2014/main" id="{FF5E0103-EDFE-0FDE-313D-B685339726EF}"/>
              </a:ext>
            </a:extLst>
          </p:cNvPr>
          <p:cNvSpPr txBox="1"/>
          <p:nvPr/>
        </p:nvSpPr>
        <p:spPr>
          <a:xfrm>
            <a:off x="13465916" y="1053956"/>
            <a:ext cx="29290001" cy="2431435"/>
          </a:xfrm>
          <a:prstGeom prst="rect">
            <a:avLst/>
          </a:prstGeom>
          <a:noFill/>
          <a:ln>
            <a:noFill/>
          </a:ln>
          <a:effectLst/>
        </p:spPr>
        <p:txBody>
          <a:bodyPr wrap="square" rtlCol="0">
            <a:spAutoFit/>
          </a:bodyPr>
          <a:lstStyle/>
          <a:p>
            <a:pPr marL="0" marR="0" lvl="0" indent="0" algn="l" defTabSz="1969435" rtl="0" eaLnBrk="1" fontAlgn="auto" latinLnBrk="0" hangingPunct="1">
              <a:lnSpc>
                <a:spcPct val="100000"/>
              </a:lnSpc>
              <a:spcBef>
                <a:spcPts val="0"/>
              </a:spcBef>
              <a:spcAft>
                <a:spcPts val="2400"/>
              </a:spcAft>
              <a:buClrTx/>
              <a:buSzTx/>
              <a:buFontTx/>
              <a:buNone/>
              <a:tabLst/>
              <a:defRPr/>
            </a:pPr>
            <a:r>
              <a:rPr kumimoji="0" lang="en-US" sz="7200" b="1" i="0" u="sng" strike="noStrike" kern="1200" cap="none" spc="0" normalizeH="0" baseline="0" noProof="0" dirty="0">
                <a:ln>
                  <a:noFill/>
                </a:ln>
                <a:solidFill>
                  <a:srgbClr val="6D3219"/>
                </a:solidFill>
                <a:effectLst/>
                <a:uLnTx/>
                <a:uFillTx/>
                <a:latin typeface="Source Sans Pro Semibold" charset="0"/>
                <a:ea typeface="Source Sans Pro Semibold" charset="0"/>
                <a:cs typeface="Source Sans Pro Semibold" charset="0"/>
              </a:rPr>
              <a:t>Rowan Institutional Review Board</a:t>
            </a:r>
          </a:p>
          <a:p>
            <a:pPr marL="0" marR="0" lvl="0" indent="0" algn="l" defTabSz="1969435" rtl="0" eaLnBrk="1" fontAlgn="auto" latinLnBrk="0" hangingPunct="1">
              <a:lnSpc>
                <a:spcPct val="100000"/>
              </a:lnSpc>
              <a:spcBef>
                <a:spcPts val="0"/>
              </a:spcBef>
              <a:spcAft>
                <a:spcPts val="2400"/>
              </a:spcAft>
              <a:buClrTx/>
              <a:buSzTx/>
              <a:buFontTx/>
              <a:buNone/>
              <a:tabLst/>
              <a:defRPr/>
            </a:pPr>
            <a:r>
              <a:rPr kumimoji="0" lang="en-US" sz="5400" b="1" i="0" u="none" strike="noStrike" kern="1200" cap="none" spc="0" normalizeH="0" baseline="0" noProof="0" dirty="0">
                <a:ln>
                  <a:noFill/>
                </a:ln>
                <a:solidFill>
                  <a:srgbClr val="6D3219"/>
                </a:solidFill>
                <a:effectLst/>
                <a:uLnTx/>
                <a:uFillTx/>
                <a:latin typeface="Source Sans Pro Semibold" charset="0"/>
                <a:ea typeface="Source Sans Pro Semibold" charset="0"/>
                <a:cs typeface="Source Sans Pro" charset="0"/>
              </a:rPr>
              <a:t>Office of Research Compliance, Division of University Research</a:t>
            </a:r>
            <a:endParaRPr kumimoji="0" lang="en-US" sz="3200" b="0" i="0" u="none" strike="noStrike" kern="1200" cap="none" spc="0" normalizeH="0" baseline="0" noProof="0" dirty="0">
              <a:ln>
                <a:noFill/>
              </a:ln>
              <a:solidFill>
                <a:srgbClr val="6D3219"/>
              </a:solidFill>
              <a:effectLst/>
              <a:uLnTx/>
              <a:uFillTx/>
              <a:latin typeface="Source Sans Pro" charset="0"/>
              <a:ea typeface="Source Sans Pro" charset="0"/>
              <a:cs typeface="Source Sans Pro" charset="0"/>
            </a:endParaRPr>
          </a:p>
        </p:txBody>
      </p:sp>
      <p:sp>
        <p:nvSpPr>
          <p:cNvPr id="7" name="Title 1">
            <a:extLst>
              <a:ext uri="{FF2B5EF4-FFF2-40B4-BE49-F238E27FC236}">
                <a16:creationId xmlns:a16="http://schemas.microsoft.com/office/drawing/2014/main" id="{E0300569-C8C4-4971-D349-A5579DAD0055}"/>
              </a:ext>
            </a:extLst>
          </p:cNvPr>
          <p:cNvSpPr txBox="1">
            <a:spLocks/>
          </p:cNvSpPr>
          <p:nvPr/>
        </p:nvSpPr>
        <p:spPr>
          <a:xfrm>
            <a:off x="458753" y="8274611"/>
            <a:ext cx="42808245" cy="20711390"/>
          </a:xfrm>
          <a:prstGeom prst="rect">
            <a:avLst/>
          </a:prstGeom>
        </p:spPr>
        <p:txBody>
          <a:bodyPr lIns="731520" tIns="365760" rIns="731520" bIns="365760"/>
          <a:lstStyle>
            <a:lvl1pPr algn="l" defTabSz="1969435" rtl="0" eaLnBrk="1" latinLnBrk="0" hangingPunct="1">
              <a:spcBef>
                <a:spcPct val="0"/>
              </a:spcBef>
              <a:buNone/>
              <a:defRPr sz="7200" b="0" i="0" kern="1200">
                <a:solidFill>
                  <a:srgbClr val="663300"/>
                </a:solidFill>
                <a:latin typeface="Source Sans Pro" charset="0"/>
                <a:ea typeface="Source Sans Pro" charset="0"/>
                <a:cs typeface="Source Sans Pro" charset="0"/>
              </a:defRPr>
            </a:lvl1pPr>
          </a:lstStyle>
          <a:p>
            <a:pPr marL="1143000" marR="0" lvl="0" indent="-1143000" algn="l" defTabSz="1969435"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sz="8000" b="0" i="0" u="none" strike="noStrike" kern="1200" cap="none" spc="0" normalizeH="0" baseline="0" noProof="0" dirty="0">
                <a:ln>
                  <a:noFill/>
                </a:ln>
                <a:solidFill>
                  <a:srgbClr val="663300"/>
                </a:solidFill>
                <a:effectLst/>
                <a:uLnTx/>
                <a:uFillTx/>
                <a:latin typeface="Source Sans Pro" charset="0"/>
                <a:ea typeface="Source Sans Pro" charset="0"/>
              </a:rPr>
              <a:t>Planning – Phase 3</a:t>
            </a:r>
          </a:p>
          <a:p>
            <a:pPr marL="3112435" marR="0" lvl="1" indent="-1143000" algn="l" defTabSz="196943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7200" b="0" i="0" u="none" strike="noStrike" kern="1200" cap="none" spc="0" normalizeH="0" baseline="0" noProof="0" dirty="0">
                <a:ln>
                  <a:noFill/>
                </a:ln>
                <a:solidFill>
                  <a:prstClr val="black"/>
                </a:solidFill>
                <a:effectLst/>
                <a:uLnTx/>
                <a:uFillTx/>
                <a:latin typeface="Calibri" panose="020F0502020204030204"/>
                <a:ea typeface="+mn-ea"/>
                <a:cs typeface="+mn-cs"/>
              </a:rPr>
              <a:t>Secure any collaborator(s) and/or non-Rowan entity support (if applicable)</a:t>
            </a:r>
          </a:p>
          <a:p>
            <a:pPr marL="3112435" marR="0" lvl="1" indent="-1143000" algn="l" defTabSz="196943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7200" b="0" i="0" u="none" strike="noStrike" kern="1200" cap="none" spc="0" normalizeH="0" baseline="0" noProof="0" dirty="0">
                <a:ln>
                  <a:noFill/>
                </a:ln>
                <a:solidFill>
                  <a:prstClr val="black"/>
                </a:solidFill>
                <a:effectLst/>
                <a:uLnTx/>
                <a:uFillTx/>
                <a:latin typeface="Calibri" panose="020F0502020204030204"/>
                <a:ea typeface="+mn-ea"/>
                <a:cs typeface="+mn-cs"/>
              </a:rPr>
              <a:t>Confirm location/site access, research team members commitment, and funding</a:t>
            </a:r>
          </a:p>
          <a:p>
            <a:pPr marL="3112435" marR="0" lvl="1" indent="-1143000" algn="l" defTabSz="196943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7200" b="0" i="0" u="none" strike="noStrike" kern="1200" cap="none" spc="0" normalizeH="0" baseline="0" noProof="0" dirty="0">
                <a:ln>
                  <a:noFill/>
                </a:ln>
                <a:solidFill>
                  <a:prstClr val="black"/>
                </a:solidFill>
                <a:effectLst/>
                <a:uLnTx/>
                <a:uFillTx/>
                <a:latin typeface="Calibri" panose="020F0502020204030204"/>
                <a:ea typeface="+mn-ea"/>
                <a:cs typeface="+mn-cs"/>
              </a:rPr>
              <a:t>Initiate any Rowan ancillary committee approvals – IBC, COIC</a:t>
            </a:r>
          </a:p>
          <a:p>
            <a:pPr marL="3112435" marR="0" lvl="1" indent="-1143000" algn="l" defTabSz="196943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7200" b="0" i="0" u="none" strike="noStrike" kern="1200" cap="none" spc="0" normalizeH="0" baseline="0" noProof="0" dirty="0">
                <a:ln>
                  <a:noFill/>
                </a:ln>
                <a:solidFill>
                  <a:prstClr val="black"/>
                </a:solidFill>
                <a:effectLst/>
                <a:uLnTx/>
                <a:uFillTx/>
                <a:latin typeface="Calibri" panose="020F0502020204030204"/>
                <a:ea typeface="+mn-ea"/>
                <a:cs typeface="+mn-cs"/>
              </a:rPr>
              <a:t>Create final draft of investigation plan and research design</a:t>
            </a:r>
          </a:p>
          <a:p>
            <a:pPr marL="5081869" marR="0" lvl="2" indent="-1143000" algn="l" defTabSz="196943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7200" b="0" i="0" u="none" strike="noStrike" kern="1200" cap="none" spc="0" normalizeH="0" baseline="0" noProof="0" dirty="0">
                <a:ln>
                  <a:noFill/>
                </a:ln>
                <a:solidFill>
                  <a:prstClr val="black"/>
                </a:solidFill>
                <a:effectLst/>
                <a:uLnTx/>
                <a:uFillTx/>
                <a:latin typeface="Calibri" panose="020F0502020204030204"/>
                <a:ea typeface="+mn-ea"/>
                <a:cs typeface="+mn-cs"/>
              </a:rPr>
              <a:t>Includes screening, treatment and follow-up, end of study visit procedures</a:t>
            </a:r>
          </a:p>
          <a:p>
            <a:pPr marL="5081869" marR="0" lvl="2" indent="-1143000" algn="l" defTabSz="196943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7200" b="0" i="0" u="none" strike="noStrike" kern="1200" cap="none" spc="0" normalizeH="0" baseline="0" noProof="0" dirty="0">
                <a:ln>
                  <a:noFill/>
                </a:ln>
                <a:solidFill>
                  <a:prstClr val="black"/>
                </a:solidFill>
                <a:effectLst/>
                <a:uLnTx/>
                <a:uFillTx/>
                <a:latin typeface="Calibri" panose="020F0502020204030204"/>
                <a:ea typeface="+mn-ea"/>
                <a:cs typeface="+mn-cs"/>
              </a:rPr>
              <a:t>Control vs. experimental group(s)</a:t>
            </a:r>
          </a:p>
          <a:p>
            <a:pPr marL="3112435" marR="0" lvl="1" indent="-1143000" algn="l" defTabSz="196943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7200" b="0" i="0" u="none" strike="noStrike" kern="1200" cap="none" spc="0" normalizeH="0" baseline="0" noProof="0" dirty="0">
                <a:ln>
                  <a:noFill/>
                </a:ln>
                <a:solidFill>
                  <a:prstClr val="black"/>
                </a:solidFill>
                <a:effectLst/>
                <a:uLnTx/>
                <a:uFillTx/>
                <a:latin typeface="Calibri" panose="020F0502020204030204"/>
                <a:ea typeface="+mn-ea"/>
                <a:cs typeface="+mn-cs"/>
              </a:rPr>
              <a:t>Determine final study population(s)</a:t>
            </a:r>
          </a:p>
          <a:p>
            <a:pPr marL="5081869" marR="0" lvl="2" indent="-1143000" algn="l" defTabSz="196943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7200" b="0" i="0" u="none" strike="noStrike" kern="1200" cap="none" spc="0" normalizeH="0" baseline="0" noProof="0" dirty="0">
                <a:ln>
                  <a:noFill/>
                </a:ln>
                <a:solidFill>
                  <a:prstClr val="black"/>
                </a:solidFill>
                <a:effectLst/>
                <a:uLnTx/>
                <a:uFillTx/>
                <a:latin typeface="Calibri" panose="020F0502020204030204"/>
                <a:ea typeface="+mn-ea"/>
                <a:cs typeface="+mn-cs"/>
              </a:rPr>
              <a:t>Includes demographics, targeted populations, inclusion and exclusion criteria</a:t>
            </a:r>
          </a:p>
          <a:p>
            <a:pPr marL="5081869" marR="0" lvl="2" indent="-1143000" algn="l" defTabSz="196943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7200" b="0" i="0" u="none" strike="noStrike" kern="1200" cap="none" spc="0" normalizeH="0" baseline="0" noProof="0" dirty="0">
                <a:ln>
                  <a:noFill/>
                </a:ln>
                <a:solidFill>
                  <a:prstClr val="black"/>
                </a:solidFill>
                <a:effectLst/>
                <a:uLnTx/>
                <a:uFillTx/>
                <a:latin typeface="Calibri" panose="020F0502020204030204"/>
                <a:ea typeface="+mn-ea"/>
                <a:cs typeface="+mn-cs"/>
              </a:rPr>
              <a:t>If study population has a convenience factor, justify convenience sample population</a:t>
            </a:r>
          </a:p>
        </p:txBody>
      </p:sp>
      <p:sp>
        <p:nvSpPr>
          <p:cNvPr id="4" name="Title 1">
            <a:extLst>
              <a:ext uri="{FF2B5EF4-FFF2-40B4-BE49-F238E27FC236}">
                <a16:creationId xmlns:a16="http://schemas.microsoft.com/office/drawing/2014/main" id="{0C8F00DF-39CF-EE5C-FCDC-E33C9472DECF}"/>
              </a:ext>
            </a:extLst>
          </p:cNvPr>
          <p:cNvSpPr txBox="1">
            <a:spLocks/>
          </p:cNvSpPr>
          <p:nvPr/>
        </p:nvSpPr>
        <p:spPr>
          <a:xfrm>
            <a:off x="458754" y="6042434"/>
            <a:ext cx="42808245" cy="1952003"/>
          </a:xfrm>
          <a:prstGeom prst="rect">
            <a:avLst/>
          </a:prstGeom>
        </p:spPr>
        <p:txBody>
          <a:bodyPr lIns="731520" tIns="365760" rIns="731520" bIns="365760"/>
          <a:lstStyle>
            <a:lvl1pPr algn="l" defTabSz="1969435" rtl="0" eaLnBrk="1" latinLnBrk="0" hangingPunct="1">
              <a:spcBef>
                <a:spcPct val="0"/>
              </a:spcBef>
              <a:buNone/>
              <a:defRPr sz="7200" b="0" i="0" kern="1200">
                <a:solidFill>
                  <a:srgbClr val="663300"/>
                </a:solidFill>
                <a:latin typeface="Source Sans Pro" charset="0"/>
                <a:ea typeface="Source Sans Pro" charset="0"/>
                <a:cs typeface="Source Sans Pro" charset="0"/>
              </a:defRPr>
            </a:lvl1pPr>
          </a:lstStyle>
          <a:p>
            <a:pPr marL="0" marR="0" lvl="0" indent="0" algn="ctr" defTabSz="1969435" rtl="0" eaLnBrk="1" fontAlgn="auto" latinLnBrk="0" hangingPunct="1">
              <a:lnSpc>
                <a:spcPct val="100000"/>
              </a:lnSpc>
              <a:spcBef>
                <a:spcPct val="0"/>
              </a:spcBef>
              <a:spcAft>
                <a:spcPts val="0"/>
              </a:spcAft>
              <a:buClrTx/>
              <a:buSzTx/>
              <a:buFontTx/>
              <a:buNone/>
              <a:tabLst/>
              <a:defRPr/>
            </a:pPr>
            <a:r>
              <a:rPr kumimoji="0" lang="en-US" sz="8800" b="1" i="0" u="none" strike="noStrike" kern="1200" cap="none" spc="0" normalizeH="0" baseline="0" noProof="0" dirty="0">
                <a:ln>
                  <a:noFill/>
                </a:ln>
                <a:solidFill>
                  <a:srgbClr val="663300"/>
                </a:solidFill>
                <a:effectLst/>
                <a:uLnTx/>
                <a:uFillTx/>
                <a:latin typeface="Source Sans Pro" charset="0"/>
                <a:ea typeface="Source Sans Pro" charset="0"/>
              </a:rPr>
              <a:t>Planning - Phase 3</a:t>
            </a:r>
          </a:p>
        </p:txBody>
      </p:sp>
    </p:spTree>
    <p:extLst>
      <p:ext uri="{BB962C8B-B14F-4D97-AF65-F5344CB8AC3E}">
        <p14:creationId xmlns:p14="http://schemas.microsoft.com/office/powerpoint/2010/main" val="7701578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6D1263-B595-707A-7835-11BE0D6196F5}"/>
            </a:ext>
          </a:extLst>
        </p:cNvPr>
        <p:cNvGrpSpPr/>
        <p:nvPr/>
      </p:nvGrpSpPr>
      <p:grpSpPr>
        <a:xfrm>
          <a:off x="0" y="0"/>
          <a:ext cx="0" cy="0"/>
          <a:chOff x="0" y="0"/>
          <a:chExt cx="0" cy="0"/>
        </a:xfrm>
      </p:grpSpPr>
      <p:sp>
        <p:nvSpPr>
          <p:cNvPr id="3" name="Rounded Rectangle 2">
            <a:extLst>
              <a:ext uri="{FF2B5EF4-FFF2-40B4-BE49-F238E27FC236}">
                <a16:creationId xmlns:a16="http://schemas.microsoft.com/office/drawing/2014/main" id="{9FFAD5A2-04D5-D870-C110-8A1DB4E633D1}"/>
              </a:ext>
            </a:extLst>
          </p:cNvPr>
          <p:cNvSpPr/>
          <p:nvPr/>
        </p:nvSpPr>
        <p:spPr>
          <a:xfrm>
            <a:off x="524933" y="4352544"/>
            <a:ext cx="42808245" cy="27944064"/>
          </a:xfrm>
          <a:prstGeom prst="roundRect">
            <a:avLst>
              <a:gd name="adj" fmla="val 2369"/>
            </a:avLst>
          </a:prstGeom>
          <a:solidFill>
            <a:srgbClr val="F8C01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969435" rtl="0" eaLnBrk="1" fontAlgn="auto" latinLnBrk="0" hangingPunct="1">
              <a:lnSpc>
                <a:spcPct val="100000"/>
              </a:lnSpc>
              <a:spcBef>
                <a:spcPts val="0"/>
              </a:spcBef>
              <a:spcAft>
                <a:spcPts val="0"/>
              </a:spcAft>
              <a:buClrTx/>
              <a:buSzTx/>
              <a:buFontTx/>
              <a:buNone/>
              <a:tabLst/>
              <a:defRPr/>
            </a:pPr>
            <a:endParaRPr kumimoji="0" lang="en-US" sz="7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92D8F70-5BF7-A95F-C98F-D0602AC06C62}"/>
              </a:ext>
            </a:extLst>
          </p:cNvPr>
          <p:cNvSpPr>
            <a:spLocks noGrp="1"/>
          </p:cNvSpPr>
          <p:nvPr>
            <p:ph type="ctrTitle"/>
          </p:nvPr>
        </p:nvSpPr>
        <p:spPr>
          <a:xfrm>
            <a:off x="524933" y="4632718"/>
            <a:ext cx="42808245" cy="1952003"/>
          </a:xfrm>
        </p:spPr>
        <p:txBody>
          <a:bodyPr lIns="731520" tIns="365760" rIns="731520" bIns="365760"/>
          <a:lstStyle/>
          <a:p>
            <a:pPr algn="ctr"/>
            <a:r>
              <a:rPr lang="en-US" sz="9600" u="sng" dirty="0">
                <a:latin typeface="Britannic Bold" panose="020B0903060703020204" pitchFamily="34" charset="0"/>
              </a:rPr>
              <a:t>Human Subjects Research Project and Protocol Development</a:t>
            </a:r>
          </a:p>
        </p:txBody>
      </p:sp>
      <p:sp>
        <p:nvSpPr>
          <p:cNvPr id="5" name="TextBox 4">
            <a:extLst>
              <a:ext uri="{FF2B5EF4-FFF2-40B4-BE49-F238E27FC236}">
                <a16:creationId xmlns:a16="http://schemas.microsoft.com/office/drawing/2014/main" id="{E48DEA0A-B43D-F9FD-FA9C-3FD5139541E0}"/>
              </a:ext>
            </a:extLst>
          </p:cNvPr>
          <p:cNvSpPr txBox="1"/>
          <p:nvPr/>
        </p:nvSpPr>
        <p:spPr>
          <a:xfrm>
            <a:off x="13465916" y="1053956"/>
            <a:ext cx="29290001" cy="2431435"/>
          </a:xfrm>
          <a:prstGeom prst="rect">
            <a:avLst/>
          </a:prstGeom>
          <a:noFill/>
          <a:ln>
            <a:noFill/>
          </a:ln>
          <a:effectLst/>
        </p:spPr>
        <p:txBody>
          <a:bodyPr wrap="square" rtlCol="0">
            <a:spAutoFit/>
          </a:bodyPr>
          <a:lstStyle/>
          <a:p>
            <a:pPr marL="0" marR="0" lvl="0" indent="0" algn="l" defTabSz="1969435" rtl="0" eaLnBrk="1" fontAlgn="auto" latinLnBrk="0" hangingPunct="1">
              <a:lnSpc>
                <a:spcPct val="100000"/>
              </a:lnSpc>
              <a:spcBef>
                <a:spcPts val="0"/>
              </a:spcBef>
              <a:spcAft>
                <a:spcPts val="2400"/>
              </a:spcAft>
              <a:buClrTx/>
              <a:buSzTx/>
              <a:buFontTx/>
              <a:buNone/>
              <a:tabLst/>
              <a:defRPr/>
            </a:pPr>
            <a:r>
              <a:rPr kumimoji="0" lang="en-US" sz="7200" b="1" i="0" u="sng" strike="noStrike" kern="1200" cap="none" spc="0" normalizeH="0" baseline="0" noProof="0" dirty="0">
                <a:ln>
                  <a:noFill/>
                </a:ln>
                <a:solidFill>
                  <a:srgbClr val="6D3219"/>
                </a:solidFill>
                <a:effectLst/>
                <a:uLnTx/>
                <a:uFillTx/>
                <a:latin typeface="Source Sans Pro Semibold" charset="0"/>
                <a:ea typeface="Source Sans Pro Semibold" charset="0"/>
                <a:cs typeface="Source Sans Pro Semibold" charset="0"/>
              </a:rPr>
              <a:t>Rowan Institutional Review Board</a:t>
            </a:r>
          </a:p>
          <a:p>
            <a:pPr marL="0" marR="0" lvl="0" indent="0" algn="l" defTabSz="1969435" rtl="0" eaLnBrk="1" fontAlgn="auto" latinLnBrk="0" hangingPunct="1">
              <a:lnSpc>
                <a:spcPct val="100000"/>
              </a:lnSpc>
              <a:spcBef>
                <a:spcPts val="0"/>
              </a:spcBef>
              <a:spcAft>
                <a:spcPts val="2400"/>
              </a:spcAft>
              <a:buClrTx/>
              <a:buSzTx/>
              <a:buFontTx/>
              <a:buNone/>
              <a:tabLst/>
              <a:defRPr/>
            </a:pPr>
            <a:r>
              <a:rPr kumimoji="0" lang="en-US" sz="5400" b="1" i="0" u="none" strike="noStrike" kern="1200" cap="none" spc="0" normalizeH="0" baseline="0" noProof="0" dirty="0">
                <a:ln>
                  <a:noFill/>
                </a:ln>
                <a:solidFill>
                  <a:srgbClr val="6D3219"/>
                </a:solidFill>
                <a:effectLst/>
                <a:uLnTx/>
                <a:uFillTx/>
                <a:latin typeface="Source Sans Pro Semibold" charset="0"/>
                <a:ea typeface="Source Sans Pro Semibold" charset="0"/>
                <a:cs typeface="Source Sans Pro" charset="0"/>
              </a:rPr>
              <a:t>Office of Research Compliance, Division of University Research</a:t>
            </a:r>
            <a:endParaRPr kumimoji="0" lang="en-US" sz="3200" b="0" i="0" u="none" strike="noStrike" kern="1200" cap="none" spc="0" normalizeH="0" baseline="0" noProof="0" dirty="0">
              <a:ln>
                <a:noFill/>
              </a:ln>
              <a:solidFill>
                <a:srgbClr val="6D3219"/>
              </a:solidFill>
              <a:effectLst/>
              <a:uLnTx/>
              <a:uFillTx/>
              <a:latin typeface="Source Sans Pro" charset="0"/>
              <a:ea typeface="Source Sans Pro" charset="0"/>
              <a:cs typeface="Source Sans Pro" charset="0"/>
            </a:endParaRPr>
          </a:p>
        </p:txBody>
      </p:sp>
      <p:sp>
        <p:nvSpPr>
          <p:cNvPr id="7" name="Title 1">
            <a:extLst>
              <a:ext uri="{FF2B5EF4-FFF2-40B4-BE49-F238E27FC236}">
                <a16:creationId xmlns:a16="http://schemas.microsoft.com/office/drawing/2014/main" id="{529331AB-C5DC-CA72-39EB-973129BC55E0}"/>
              </a:ext>
            </a:extLst>
          </p:cNvPr>
          <p:cNvSpPr txBox="1">
            <a:spLocks/>
          </p:cNvSpPr>
          <p:nvPr/>
        </p:nvSpPr>
        <p:spPr>
          <a:xfrm>
            <a:off x="591112" y="8032021"/>
            <a:ext cx="42808245" cy="22986984"/>
          </a:xfrm>
          <a:prstGeom prst="rect">
            <a:avLst/>
          </a:prstGeom>
        </p:spPr>
        <p:txBody>
          <a:bodyPr lIns="731520" tIns="365760" rIns="731520" bIns="365760"/>
          <a:lstStyle>
            <a:lvl1pPr algn="l" defTabSz="1969435" rtl="0" eaLnBrk="1" latinLnBrk="0" hangingPunct="1">
              <a:spcBef>
                <a:spcPct val="0"/>
              </a:spcBef>
              <a:buNone/>
              <a:defRPr sz="7200" b="0" i="0" kern="1200">
                <a:solidFill>
                  <a:srgbClr val="663300"/>
                </a:solidFill>
                <a:latin typeface="Source Sans Pro" charset="0"/>
                <a:ea typeface="Source Sans Pro" charset="0"/>
                <a:cs typeface="Source Sans Pro" charset="0"/>
              </a:defRPr>
            </a:lvl1pPr>
          </a:lstStyle>
          <a:p>
            <a:pPr marL="1143000" marR="0" lvl="0" indent="-1143000" algn="l" defTabSz="1969435"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sz="8000" b="0" i="0" u="none" strike="noStrike" kern="1200" cap="none" spc="0" normalizeH="0" baseline="0" noProof="0" dirty="0">
                <a:ln>
                  <a:noFill/>
                </a:ln>
                <a:solidFill>
                  <a:srgbClr val="663300"/>
                </a:solidFill>
                <a:effectLst/>
                <a:uLnTx/>
                <a:uFillTx/>
                <a:latin typeface="Source Sans Pro" charset="0"/>
                <a:ea typeface="Source Sans Pro" charset="0"/>
              </a:rPr>
              <a:t>Planning – Phase 3</a:t>
            </a:r>
          </a:p>
          <a:p>
            <a:pPr marL="3112435" marR="0" lvl="1" indent="-1143000" algn="l" defTabSz="196943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7200" b="0" i="0" u="none" strike="noStrike" kern="1200" cap="none" spc="0" normalizeH="0" baseline="0" noProof="0" dirty="0">
                <a:ln>
                  <a:noFill/>
                </a:ln>
                <a:solidFill>
                  <a:prstClr val="black"/>
                </a:solidFill>
                <a:effectLst/>
                <a:uLnTx/>
                <a:uFillTx/>
                <a:latin typeface="Calibri" panose="020F0502020204030204"/>
                <a:ea typeface="+mn-ea"/>
                <a:cs typeface="+mn-cs"/>
              </a:rPr>
              <a:t>Create final recruitment strategy(</a:t>
            </a:r>
            <a:r>
              <a:rPr kumimoji="0" lang="en-US" sz="7200" b="0" i="0" u="none" strike="noStrike" kern="1200" cap="none" spc="0" normalizeH="0" baseline="0" noProof="0" dirty="0" err="1">
                <a:ln>
                  <a:noFill/>
                </a:ln>
                <a:solidFill>
                  <a:prstClr val="black"/>
                </a:solidFill>
                <a:effectLst/>
                <a:uLnTx/>
                <a:uFillTx/>
                <a:latin typeface="Calibri" panose="020F0502020204030204"/>
                <a:ea typeface="+mn-ea"/>
                <a:cs typeface="+mn-cs"/>
              </a:rPr>
              <a:t>ies</a:t>
            </a:r>
            <a:r>
              <a:rPr kumimoji="0" lang="en-US" sz="72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5081869" marR="0" lvl="2" indent="-1143000" algn="l" defTabSz="196943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7200" b="0" i="0" u="none" strike="noStrike" kern="1200" cap="none" spc="0" normalizeH="0" baseline="0" noProof="0" dirty="0">
                <a:ln>
                  <a:noFill/>
                </a:ln>
                <a:solidFill>
                  <a:prstClr val="black"/>
                </a:solidFill>
                <a:effectLst/>
                <a:uLnTx/>
                <a:uFillTx/>
                <a:latin typeface="Calibri" panose="020F0502020204030204"/>
                <a:ea typeface="+mn-ea"/>
                <a:cs typeface="+mn-cs"/>
              </a:rPr>
              <a:t>Includes method of recruitment and subject population characteristics considerations</a:t>
            </a:r>
          </a:p>
          <a:p>
            <a:pPr marL="5081869" marR="0" lvl="2" indent="-1143000" algn="l" defTabSz="196943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7200" b="0" i="0" u="none" strike="noStrike" kern="1200" cap="none" spc="0" normalizeH="0" baseline="0" noProof="0" dirty="0">
                <a:ln>
                  <a:noFill/>
                </a:ln>
                <a:solidFill>
                  <a:prstClr val="black"/>
                </a:solidFill>
                <a:effectLst/>
                <a:uLnTx/>
                <a:uFillTx/>
                <a:latin typeface="Calibri" panose="020F0502020204030204"/>
                <a:ea typeface="+mn-ea"/>
                <a:cs typeface="+mn-cs"/>
              </a:rPr>
              <a:t>Pre-screening consent</a:t>
            </a:r>
          </a:p>
          <a:p>
            <a:pPr marL="5081869" marR="0" lvl="2" indent="-1143000" algn="l" defTabSz="196943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7200" b="0" i="0" u="none" strike="noStrike" kern="1200" cap="none" spc="0" normalizeH="0" baseline="0" noProof="0" dirty="0">
                <a:ln>
                  <a:noFill/>
                </a:ln>
                <a:solidFill>
                  <a:prstClr val="black"/>
                </a:solidFill>
                <a:effectLst/>
                <a:uLnTx/>
                <a:uFillTx/>
                <a:latin typeface="Calibri" panose="020F0502020204030204"/>
                <a:ea typeface="+mn-ea"/>
                <a:cs typeface="+mn-cs"/>
              </a:rPr>
              <a:t>Signed, alternate (oral or electronic/digital), or waiver of consent</a:t>
            </a:r>
          </a:p>
          <a:p>
            <a:pPr marL="3112435" marR="0" lvl="1" indent="-1143000" algn="l" defTabSz="196943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7200" b="0" i="0" u="none" strike="noStrike" kern="1200" cap="none" spc="0" normalizeH="0" baseline="0" noProof="0" dirty="0">
                <a:ln>
                  <a:noFill/>
                </a:ln>
                <a:solidFill>
                  <a:prstClr val="black"/>
                </a:solidFill>
                <a:effectLst/>
                <a:uLnTx/>
                <a:uFillTx/>
                <a:latin typeface="Calibri" panose="020F0502020204030204"/>
                <a:ea typeface="+mn-ea"/>
                <a:cs typeface="+mn-cs"/>
              </a:rPr>
              <a:t>Create final study procedures</a:t>
            </a:r>
          </a:p>
          <a:p>
            <a:pPr marL="5081869" marR="0" lvl="2" indent="-1143000" algn="l" defTabSz="196943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7200" b="0" i="0" u="none" strike="noStrike" kern="1200" cap="none" spc="0" normalizeH="0" baseline="0" noProof="0" dirty="0">
                <a:ln>
                  <a:noFill/>
                </a:ln>
                <a:solidFill>
                  <a:prstClr val="black"/>
                </a:solidFill>
                <a:effectLst/>
                <a:uLnTx/>
                <a:uFillTx/>
                <a:latin typeface="Calibri" panose="020F0502020204030204"/>
                <a:ea typeface="+mn-ea"/>
                <a:cs typeface="+mn-cs"/>
              </a:rPr>
              <a:t>Includes screening procedures, treatment(s), information on mediation, and withdraw and early termination</a:t>
            </a:r>
          </a:p>
          <a:p>
            <a:pPr marL="5081869" marR="0" lvl="2" indent="-1143000" algn="l" defTabSz="196943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7200" b="0" i="0" u="none" strike="noStrike" kern="1200" cap="none" spc="0" normalizeH="0" baseline="0" noProof="0" dirty="0">
                <a:ln>
                  <a:noFill/>
                </a:ln>
                <a:solidFill>
                  <a:prstClr val="black"/>
                </a:solidFill>
                <a:effectLst/>
                <a:uLnTx/>
                <a:uFillTx/>
                <a:latin typeface="Calibri" panose="020F0502020204030204"/>
                <a:ea typeface="+mn-ea"/>
                <a:cs typeface="+mn-cs"/>
              </a:rPr>
              <a:t>Control and experimental group(s) administration – randomization, blinding</a:t>
            </a:r>
          </a:p>
          <a:p>
            <a:pPr marL="3112435" marR="0" lvl="1" indent="-1143000" algn="l" defTabSz="196943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7200" b="0" i="0" u="none" strike="noStrike" kern="1200" cap="none" spc="0" normalizeH="0" baseline="0" noProof="0" dirty="0">
                <a:ln>
                  <a:noFill/>
                </a:ln>
                <a:solidFill>
                  <a:prstClr val="black"/>
                </a:solidFill>
                <a:effectLst/>
                <a:uLnTx/>
                <a:uFillTx/>
                <a:latin typeface="Calibri" panose="020F0502020204030204"/>
                <a:ea typeface="+mn-ea"/>
                <a:cs typeface="+mn-cs"/>
              </a:rPr>
              <a:t>Draft final management data plan</a:t>
            </a:r>
          </a:p>
          <a:p>
            <a:pPr marL="5081869" marR="0" lvl="2" indent="-1143000" algn="l" defTabSz="196943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7200" b="0" i="0" u="none" strike="noStrike" kern="1200" cap="none" spc="0" normalizeH="0" baseline="0" noProof="0" dirty="0">
                <a:ln>
                  <a:noFill/>
                </a:ln>
                <a:solidFill>
                  <a:prstClr val="black"/>
                </a:solidFill>
                <a:effectLst/>
                <a:uLnTx/>
                <a:uFillTx/>
                <a:latin typeface="Calibri" panose="020F0502020204030204"/>
                <a:ea typeface="+mn-ea"/>
                <a:cs typeface="+mn-cs"/>
              </a:rPr>
              <a:t>Includes data security, transfer, storage, sharing, future research use, and destruction/retention</a:t>
            </a:r>
          </a:p>
        </p:txBody>
      </p:sp>
      <p:sp>
        <p:nvSpPr>
          <p:cNvPr id="4" name="Title 1">
            <a:extLst>
              <a:ext uri="{FF2B5EF4-FFF2-40B4-BE49-F238E27FC236}">
                <a16:creationId xmlns:a16="http://schemas.microsoft.com/office/drawing/2014/main" id="{368BFFC2-BC5C-05F2-55F6-825291179573}"/>
              </a:ext>
            </a:extLst>
          </p:cNvPr>
          <p:cNvSpPr txBox="1">
            <a:spLocks/>
          </p:cNvSpPr>
          <p:nvPr/>
        </p:nvSpPr>
        <p:spPr>
          <a:xfrm>
            <a:off x="458754" y="6080018"/>
            <a:ext cx="42808245" cy="1952003"/>
          </a:xfrm>
          <a:prstGeom prst="rect">
            <a:avLst/>
          </a:prstGeom>
        </p:spPr>
        <p:txBody>
          <a:bodyPr lIns="731520" tIns="365760" rIns="731520" bIns="365760"/>
          <a:lstStyle>
            <a:lvl1pPr algn="l" defTabSz="1969435" rtl="0" eaLnBrk="1" latinLnBrk="0" hangingPunct="1">
              <a:spcBef>
                <a:spcPct val="0"/>
              </a:spcBef>
              <a:buNone/>
              <a:defRPr sz="7200" b="0" i="0" kern="1200">
                <a:solidFill>
                  <a:srgbClr val="663300"/>
                </a:solidFill>
                <a:latin typeface="Source Sans Pro" charset="0"/>
                <a:ea typeface="Source Sans Pro" charset="0"/>
                <a:cs typeface="Source Sans Pro" charset="0"/>
              </a:defRPr>
            </a:lvl1pPr>
          </a:lstStyle>
          <a:p>
            <a:pPr marL="0" marR="0" lvl="0" indent="0" algn="ctr" defTabSz="1969435" rtl="0" eaLnBrk="1" fontAlgn="auto" latinLnBrk="0" hangingPunct="1">
              <a:lnSpc>
                <a:spcPct val="100000"/>
              </a:lnSpc>
              <a:spcBef>
                <a:spcPct val="0"/>
              </a:spcBef>
              <a:spcAft>
                <a:spcPts val="0"/>
              </a:spcAft>
              <a:buClrTx/>
              <a:buSzTx/>
              <a:buFontTx/>
              <a:buNone/>
              <a:tabLst/>
              <a:defRPr/>
            </a:pPr>
            <a:r>
              <a:rPr kumimoji="0" lang="en-US" sz="8800" b="1" i="0" u="none" strike="noStrike" kern="1200" cap="none" spc="0" normalizeH="0" baseline="0" noProof="0" dirty="0">
                <a:ln>
                  <a:noFill/>
                </a:ln>
                <a:solidFill>
                  <a:srgbClr val="663300"/>
                </a:solidFill>
                <a:effectLst/>
                <a:uLnTx/>
                <a:uFillTx/>
                <a:latin typeface="Source Sans Pro" charset="0"/>
                <a:ea typeface="Source Sans Pro" charset="0"/>
              </a:rPr>
              <a:t>Planning - Phase 3</a:t>
            </a:r>
          </a:p>
        </p:txBody>
      </p:sp>
      <p:pic>
        <p:nvPicPr>
          <p:cNvPr id="8" name="Picture 7" descr="A group of wooden tiles with letters on a surface">
            <a:extLst>
              <a:ext uri="{FF2B5EF4-FFF2-40B4-BE49-F238E27FC236}">
                <a16:creationId xmlns:a16="http://schemas.microsoft.com/office/drawing/2014/main" id="{21AD8255-8B18-BCC1-EBB4-3762C1C3FA45}"/>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4363452" y="22395592"/>
            <a:ext cx="10507579" cy="7880684"/>
          </a:xfrm>
          <a:prstGeom prst="rect">
            <a:avLst/>
          </a:prstGeom>
        </p:spPr>
      </p:pic>
      <p:pic>
        <p:nvPicPr>
          <p:cNvPr id="11" name="Picture 10" descr="A close-up of a keyboard">
            <a:extLst>
              <a:ext uri="{FF2B5EF4-FFF2-40B4-BE49-F238E27FC236}">
                <a16:creationId xmlns:a16="http://schemas.microsoft.com/office/drawing/2014/main" id="{0B8E6B03-0997-6D3C-A5A5-6E46EA7756F5}"/>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23389391" y="22395592"/>
            <a:ext cx="16138357" cy="7880684"/>
          </a:xfrm>
          <a:prstGeom prst="rect">
            <a:avLst/>
          </a:prstGeom>
        </p:spPr>
      </p:pic>
    </p:spTree>
    <p:extLst>
      <p:ext uri="{BB962C8B-B14F-4D97-AF65-F5344CB8AC3E}">
        <p14:creationId xmlns:p14="http://schemas.microsoft.com/office/powerpoint/2010/main" val="37952883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524933" y="4352544"/>
            <a:ext cx="42808245" cy="27944064"/>
          </a:xfrm>
          <a:prstGeom prst="roundRect">
            <a:avLst>
              <a:gd name="adj" fmla="val 2369"/>
            </a:avLst>
          </a:prstGeom>
          <a:solidFill>
            <a:srgbClr val="F8C01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969435" rtl="0" eaLnBrk="1" fontAlgn="auto" latinLnBrk="0" hangingPunct="1">
              <a:lnSpc>
                <a:spcPct val="100000"/>
              </a:lnSpc>
              <a:spcBef>
                <a:spcPts val="0"/>
              </a:spcBef>
              <a:spcAft>
                <a:spcPts val="0"/>
              </a:spcAft>
              <a:buClrTx/>
              <a:buSzTx/>
              <a:buFontTx/>
              <a:buNone/>
              <a:tabLst/>
              <a:defRPr/>
            </a:pPr>
            <a:endParaRPr kumimoji="0" lang="en-US" sz="7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524933" y="4632718"/>
            <a:ext cx="42808245" cy="1952003"/>
          </a:xfrm>
        </p:spPr>
        <p:txBody>
          <a:bodyPr lIns="731520" tIns="365760" rIns="731520" bIns="365760"/>
          <a:lstStyle/>
          <a:p>
            <a:pPr algn="ctr"/>
            <a:r>
              <a:rPr lang="en-US" sz="9600" u="sng" dirty="0">
                <a:latin typeface="Britannic Bold" panose="020B0903060703020204" pitchFamily="34" charset="0"/>
              </a:rPr>
              <a:t>Human Subjects Research Project and Protocol Development</a:t>
            </a:r>
          </a:p>
        </p:txBody>
      </p:sp>
      <p:sp>
        <p:nvSpPr>
          <p:cNvPr id="5" name="TextBox 4">
            <a:extLst>
              <a:ext uri="{FF2B5EF4-FFF2-40B4-BE49-F238E27FC236}">
                <a16:creationId xmlns:a16="http://schemas.microsoft.com/office/drawing/2014/main" id="{FF5E0103-EDFE-0FDE-313D-B685339726EF}"/>
              </a:ext>
            </a:extLst>
          </p:cNvPr>
          <p:cNvSpPr txBox="1"/>
          <p:nvPr/>
        </p:nvSpPr>
        <p:spPr>
          <a:xfrm>
            <a:off x="13465916" y="1053956"/>
            <a:ext cx="29290001" cy="2431435"/>
          </a:xfrm>
          <a:prstGeom prst="rect">
            <a:avLst/>
          </a:prstGeom>
          <a:noFill/>
          <a:ln>
            <a:noFill/>
          </a:ln>
          <a:effectLst/>
        </p:spPr>
        <p:txBody>
          <a:bodyPr wrap="square" rtlCol="0">
            <a:spAutoFit/>
          </a:bodyPr>
          <a:lstStyle/>
          <a:p>
            <a:pPr marL="0" marR="0" lvl="0" indent="0" algn="l" defTabSz="1969435" rtl="0" eaLnBrk="1" fontAlgn="auto" latinLnBrk="0" hangingPunct="1">
              <a:lnSpc>
                <a:spcPct val="100000"/>
              </a:lnSpc>
              <a:spcBef>
                <a:spcPts val="0"/>
              </a:spcBef>
              <a:spcAft>
                <a:spcPts val="2400"/>
              </a:spcAft>
              <a:buClrTx/>
              <a:buSzTx/>
              <a:buFontTx/>
              <a:buNone/>
              <a:tabLst/>
              <a:defRPr/>
            </a:pPr>
            <a:r>
              <a:rPr kumimoji="0" lang="en-US" sz="7200" b="1" i="0" u="sng" strike="noStrike" kern="1200" cap="none" spc="0" normalizeH="0" baseline="0" noProof="0" dirty="0">
                <a:ln>
                  <a:noFill/>
                </a:ln>
                <a:solidFill>
                  <a:srgbClr val="6D3219"/>
                </a:solidFill>
                <a:effectLst/>
                <a:uLnTx/>
                <a:uFillTx/>
                <a:latin typeface="Source Sans Pro Semibold" charset="0"/>
                <a:ea typeface="Source Sans Pro Semibold" charset="0"/>
                <a:cs typeface="Source Sans Pro Semibold" charset="0"/>
              </a:rPr>
              <a:t>Rowan Institutional Review Board</a:t>
            </a:r>
          </a:p>
          <a:p>
            <a:pPr marL="0" marR="0" lvl="0" indent="0" algn="l" defTabSz="1969435" rtl="0" eaLnBrk="1" fontAlgn="auto" latinLnBrk="0" hangingPunct="1">
              <a:lnSpc>
                <a:spcPct val="100000"/>
              </a:lnSpc>
              <a:spcBef>
                <a:spcPts val="0"/>
              </a:spcBef>
              <a:spcAft>
                <a:spcPts val="2400"/>
              </a:spcAft>
              <a:buClrTx/>
              <a:buSzTx/>
              <a:buFontTx/>
              <a:buNone/>
              <a:tabLst/>
              <a:defRPr/>
            </a:pPr>
            <a:r>
              <a:rPr kumimoji="0" lang="en-US" sz="5400" b="1" i="0" u="none" strike="noStrike" kern="1200" cap="none" spc="0" normalizeH="0" baseline="0" noProof="0" dirty="0">
                <a:ln>
                  <a:noFill/>
                </a:ln>
                <a:solidFill>
                  <a:srgbClr val="6D3219"/>
                </a:solidFill>
                <a:effectLst/>
                <a:uLnTx/>
                <a:uFillTx/>
                <a:latin typeface="Source Sans Pro Semibold" charset="0"/>
                <a:ea typeface="Source Sans Pro Semibold" charset="0"/>
                <a:cs typeface="Source Sans Pro" charset="0"/>
              </a:rPr>
              <a:t>Office of Research Compliance, Division of University Research</a:t>
            </a:r>
            <a:endParaRPr kumimoji="0" lang="en-US" sz="3200" b="0" i="0" u="none" strike="noStrike" kern="1200" cap="none" spc="0" normalizeH="0" baseline="0" noProof="0" dirty="0">
              <a:ln>
                <a:noFill/>
              </a:ln>
              <a:solidFill>
                <a:srgbClr val="6D3219"/>
              </a:solidFill>
              <a:effectLst/>
              <a:uLnTx/>
              <a:uFillTx/>
              <a:latin typeface="Source Sans Pro" charset="0"/>
              <a:ea typeface="Source Sans Pro" charset="0"/>
              <a:cs typeface="Source Sans Pro" charset="0"/>
            </a:endParaRPr>
          </a:p>
        </p:txBody>
      </p:sp>
      <p:sp>
        <p:nvSpPr>
          <p:cNvPr id="7" name="Title 1">
            <a:extLst>
              <a:ext uri="{FF2B5EF4-FFF2-40B4-BE49-F238E27FC236}">
                <a16:creationId xmlns:a16="http://schemas.microsoft.com/office/drawing/2014/main" id="{E0300569-C8C4-4971-D349-A5579DAD0055}"/>
              </a:ext>
            </a:extLst>
          </p:cNvPr>
          <p:cNvSpPr txBox="1">
            <a:spLocks/>
          </p:cNvSpPr>
          <p:nvPr/>
        </p:nvSpPr>
        <p:spPr>
          <a:xfrm>
            <a:off x="558022" y="7992509"/>
            <a:ext cx="42808245" cy="23871935"/>
          </a:xfrm>
          <a:prstGeom prst="rect">
            <a:avLst/>
          </a:prstGeom>
        </p:spPr>
        <p:txBody>
          <a:bodyPr lIns="731520" tIns="365760" rIns="731520" bIns="365760"/>
          <a:lstStyle>
            <a:lvl1pPr algn="l" defTabSz="1969435" rtl="0" eaLnBrk="1" latinLnBrk="0" hangingPunct="1">
              <a:spcBef>
                <a:spcPct val="0"/>
              </a:spcBef>
              <a:buNone/>
              <a:defRPr sz="7200" b="0" i="0" kern="1200">
                <a:solidFill>
                  <a:srgbClr val="663300"/>
                </a:solidFill>
                <a:latin typeface="Source Sans Pro" charset="0"/>
                <a:ea typeface="Source Sans Pro" charset="0"/>
                <a:cs typeface="Source Sans Pro" charset="0"/>
              </a:defRPr>
            </a:lvl1pPr>
          </a:lstStyle>
          <a:p>
            <a:pPr marL="1143000" marR="0" lvl="0" indent="-1143000" algn="l" defTabSz="1969435"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sz="8000" b="0" i="0" u="none" strike="noStrike" kern="1200" cap="none" spc="0" normalizeH="0" baseline="0" noProof="0" dirty="0">
                <a:ln>
                  <a:noFill/>
                </a:ln>
                <a:solidFill>
                  <a:srgbClr val="663300"/>
                </a:solidFill>
                <a:effectLst/>
                <a:uLnTx/>
                <a:uFillTx/>
                <a:latin typeface="Source Sans Pro" charset="0"/>
                <a:ea typeface="Source Sans Pro" charset="0"/>
              </a:rPr>
              <a:t>Planning – Phase 4</a:t>
            </a:r>
          </a:p>
          <a:p>
            <a:pPr marL="3112435" marR="0" lvl="1" indent="-1143000" algn="l" defTabSz="196943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7200" b="0" i="0" u="none" strike="noStrike" kern="1200" cap="none" spc="0" normalizeH="0" baseline="0" noProof="0" dirty="0">
                <a:ln>
                  <a:noFill/>
                </a:ln>
                <a:solidFill>
                  <a:prstClr val="black"/>
                </a:solidFill>
                <a:effectLst/>
                <a:uLnTx/>
                <a:uFillTx/>
                <a:latin typeface="Calibri" panose="020F0502020204030204"/>
                <a:ea typeface="+mn-ea"/>
                <a:cs typeface="+mn-cs"/>
              </a:rPr>
              <a:t>Communicate all required training and approvals to research team members</a:t>
            </a:r>
          </a:p>
          <a:p>
            <a:pPr marL="5081869" marR="0" lvl="2" indent="-1143000" algn="l" defTabSz="196943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7200" b="0" i="0" u="none" strike="noStrike" kern="1200" cap="none" spc="0" normalizeH="0" baseline="0" noProof="0" dirty="0">
                <a:ln>
                  <a:noFill/>
                </a:ln>
                <a:solidFill>
                  <a:prstClr val="black"/>
                </a:solidFill>
                <a:effectLst/>
                <a:uLnTx/>
                <a:uFillTx/>
                <a:latin typeface="Calibri" panose="020F0502020204030204"/>
                <a:ea typeface="+mn-ea"/>
                <a:cs typeface="+mn-cs"/>
              </a:rPr>
              <a:t>Includes CITI &amp; HIPAA trainings (General HIPAA and HIPAA for Research) </a:t>
            </a:r>
          </a:p>
          <a:p>
            <a:pPr marL="3112435" marR="0" lvl="1" indent="-1143000" algn="l" defTabSz="196943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7200" b="0" i="0" u="none" strike="noStrike" kern="1200" cap="none" spc="0" normalizeH="0" baseline="0" noProof="0" dirty="0">
                <a:ln>
                  <a:noFill/>
                </a:ln>
                <a:solidFill>
                  <a:prstClr val="black"/>
                </a:solidFill>
                <a:effectLst/>
                <a:uLnTx/>
                <a:uFillTx/>
                <a:latin typeface="Calibri" panose="020F0502020204030204"/>
                <a:ea typeface="+mn-ea"/>
                <a:cs typeface="+mn-cs"/>
              </a:rPr>
              <a:t>Finalize evaluation measures</a:t>
            </a:r>
          </a:p>
          <a:p>
            <a:pPr marL="5081869" marR="0" lvl="2" indent="-1143000" algn="l" defTabSz="196943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7200" b="0" i="0" u="none" strike="noStrike" kern="1200" cap="none" spc="0" normalizeH="0" baseline="0" noProof="0" dirty="0">
                <a:ln>
                  <a:noFill/>
                </a:ln>
                <a:solidFill>
                  <a:prstClr val="black"/>
                </a:solidFill>
                <a:effectLst/>
                <a:uLnTx/>
                <a:uFillTx/>
                <a:latin typeface="Calibri" panose="020F0502020204030204"/>
                <a:ea typeface="+mn-ea"/>
                <a:cs typeface="+mn-cs"/>
              </a:rPr>
              <a:t>Includes information and test(s) conducted for arm(s)/goal(s), screening and baseline measurements, and/or information from existing data or medical charts</a:t>
            </a:r>
          </a:p>
          <a:p>
            <a:pPr marL="3112435" marR="0" lvl="1" indent="-1143000" algn="l" defTabSz="196943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7200" b="0" i="0" u="none" strike="noStrike" kern="1200" cap="none" spc="0" normalizeH="0" baseline="0" noProof="0" dirty="0">
                <a:ln>
                  <a:noFill/>
                </a:ln>
                <a:solidFill>
                  <a:prstClr val="black"/>
                </a:solidFill>
                <a:effectLst/>
                <a:uLnTx/>
                <a:uFillTx/>
                <a:latin typeface="Calibri" panose="020F0502020204030204"/>
                <a:ea typeface="+mn-ea"/>
                <a:cs typeface="+mn-cs"/>
              </a:rPr>
              <a:t>Finalize statistical analysis procedures</a:t>
            </a:r>
          </a:p>
          <a:p>
            <a:pPr marL="5081869" marR="0" lvl="2" indent="-1143000" algn="l" defTabSz="196943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7200" b="0" i="0" u="none" strike="noStrike" kern="1200" cap="none" spc="0" normalizeH="0" baseline="0" noProof="0" dirty="0">
                <a:ln>
                  <a:noFill/>
                </a:ln>
                <a:solidFill>
                  <a:prstClr val="black"/>
                </a:solidFill>
                <a:effectLst/>
                <a:uLnTx/>
                <a:uFillTx/>
                <a:latin typeface="Calibri" panose="020F0502020204030204"/>
                <a:ea typeface="+mn-ea"/>
                <a:cs typeface="+mn-cs"/>
              </a:rPr>
              <a:t>Includes endpoint(s), pharmacokinetic and subject safety analysis, and sample size</a:t>
            </a:r>
          </a:p>
          <a:p>
            <a:pPr marL="3112435" marR="0" lvl="1" indent="-1143000" algn="l" defTabSz="196943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7200" b="0" i="0" u="none" strike="noStrike" kern="1200" cap="none" spc="0" normalizeH="0" baseline="0" noProof="0" dirty="0">
                <a:ln>
                  <a:noFill/>
                </a:ln>
                <a:solidFill>
                  <a:prstClr val="black"/>
                </a:solidFill>
                <a:effectLst/>
                <a:uLnTx/>
                <a:uFillTx/>
                <a:latin typeface="Calibri" panose="020F0502020204030204"/>
                <a:ea typeface="+mn-ea"/>
                <a:cs typeface="+mn-cs"/>
              </a:rPr>
              <a:t>Complete statement on regulatory and ethical considerations</a:t>
            </a:r>
          </a:p>
          <a:p>
            <a:pPr marL="5081869" marR="0" lvl="2" indent="-1143000" algn="l" defTabSz="196943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7200" b="0" i="0" u="none" strike="noStrike" kern="1200" cap="none" spc="0" normalizeH="0" baseline="0" noProof="0" dirty="0">
                <a:ln>
                  <a:noFill/>
                </a:ln>
                <a:solidFill>
                  <a:prstClr val="black"/>
                </a:solidFill>
                <a:effectLst/>
                <a:uLnTx/>
                <a:uFillTx/>
                <a:latin typeface="Calibri" panose="020F0502020204030204"/>
                <a:ea typeface="+mn-ea"/>
                <a:cs typeface="+mn-cs"/>
              </a:rPr>
              <a:t>How is the study designed to address informed consent, privacy, minimization of risk, equity in subject population(s), subjects requiring additional protections, and protection of subjects’ rights and safety/well-being? </a:t>
            </a:r>
          </a:p>
          <a:p>
            <a:pPr marL="3112435" marR="0" lvl="1" indent="-1143000" algn="l" defTabSz="196943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7200" b="0" i="0" u="none" strike="noStrike" kern="1200" cap="none" spc="0" normalizeH="0" baseline="0" noProof="0" dirty="0">
                <a:ln>
                  <a:noFill/>
                </a:ln>
                <a:solidFill>
                  <a:prstClr val="black"/>
                </a:solidFill>
                <a:effectLst/>
                <a:uLnTx/>
                <a:uFillTx/>
                <a:latin typeface="Calibri" panose="020F0502020204030204"/>
                <a:ea typeface="+mn-ea"/>
                <a:cs typeface="+mn-cs"/>
              </a:rPr>
              <a:t>Finalize systematic risk – benefit assessment</a:t>
            </a:r>
          </a:p>
          <a:p>
            <a:pPr marL="5081869" marR="0" lvl="2" indent="-1143000" algn="l" defTabSz="196943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7200" b="0" i="0" u="none" strike="noStrike" kern="1200" cap="none" spc="0" normalizeH="0" baseline="0" noProof="0" dirty="0">
                <a:ln>
                  <a:noFill/>
                </a:ln>
                <a:solidFill>
                  <a:prstClr val="black"/>
                </a:solidFill>
                <a:effectLst/>
                <a:uLnTx/>
                <a:uFillTx/>
                <a:latin typeface="Calibri" panose="020F0502020204030204"/>
                <a:ea typeface="+mn-ea"/>
                <a:cs typeface="+mn-cs"/>
              </a:rPr>
              <a:t>Includes all possible risks, likelihood of risks, and specific research-related risks</a:t>
            </a:r>
          </a:p>
          <a:p>
            <a:pPr marL="5081869" marR="0" lvl="2" indent="-1143000" algn="l" defTabSz="196943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7200" b="0" i="0" u="none" strike="noStrike" kern="1200" cap="none" spc="0" normalizeH="0" baseline="0" noProof="0" dirty="0">
                <a:ln>
                  <a:noFill/>
                </a:ln>
                <a:solidFill>
                  <a:prstClr val="black"/>
                </a:solidFill>
                <a:effectLst/>
                <a:uLnTx/>
                <a:uFillTx/>
                <a:latin typeface="Calibri" panose="020F0502020204030204"/>
                <a:ea typeface="+mn-ea"/>
                <a:cs typeface="+mn-cs"/>
              </a:rPr>
              <a:t>Includes risks related to physical, psychological, emotional, loss of confidentiality, legal/civil, financial/employment, and social</a:t>
            </a:r>
          </a:p>
          <a:p>
            <a:pPr marL="5081869" marR="0" lvl="2" indent="-1143000" algn="l" defTabSz="196943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7200" b="0" i="0" u="none" strike="noStrike" kern="1200" cap="none" spc="0" normalizeH="0" baseline="0" noProof="0" dirty="0">
                <a:ln>
                  <a:noFill/>
                </a:ln>
                <a:solidFill>
                  <a:prstClr val="black"/>
                </a:solidFill>
                <a:effectLst/>
                <a:uLnTx/>
                <a:uFillTx/>
                <a:latin typeface="Calibri" panose="020F0502020204030204"/>
                <a:ea typeface="+mn-ea"/>
                <a:cs typeface="+mn-cs"/>
              </a:rPr>
              <a:t>Includes any possible adverse reactions to known, possible risks</a:t>
            </a:r>
          </a:p>
          <a:p>
            <a:pPr marL="5081869" marR="0" lvl="2" indent="-1143000" algn="l" defTabSz="196943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7200" b="0" i="0" u="none" strike="noStrike" kern="1200" cap="none" spc="0" normalizeH="0" baseline="0" noProof="0" dirty="0">
                <a:ln>
                  <a:noFill/>
                </a:ln>
                <a:solidFill>
                  <a:prstClr val="black"/>
                </a:solidFill>
                <a:effectLst/>
                <a:uLnTx/>
                <a:uFillTx/>
                <a:latin typeface="Calibri" panose="020F0502020204030204"/>
                <a:ea typeface="+mn-ea"/>
                <a:cs typeface="+mn-cs"/>
              </a:rPr>
              <a:t>Includes direct benefits or statement of no direct benefit</a:t>
            </a:r>
          </a:p>
          <a:p>
            <a:pPr marL="5081869" marR="0" lvl="2" indent="-1143000" algn="l" defTabSz="196943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7200" b="0" i="0" u="none" strike="noStrike" kern="1200" cap="none" spc="0" normalizeH="0" baseline="0" noProof="0" dirty="0">
                <a:ln>
                  <a:noFill/>
                </a:ln>
                <a:solidFill>
                  <a:prstClr val="black"/>
                </a:solidFill>
                <a:effectLst/>
                <a:uLnTx/>
                <a:uFillTx/>
                <a:latin typeface="Calibri" panose="020F0502020204030204"/>
                <a:ea typeface="+mn-ea"/>
                <a:cs typeface="+mn-cs"/>
              </a:rPr>
              <a:t>Includes indirect benefits</a:t>
            </a:r>
          </a:p>
        </p:txBody>
      </p:sp>
      <p:sp>
        <p:nvSpPr>
          <p:cNvPr id="4" name="Title 1">
            <a:extLst>
              <a:ext uri="{FF2B5EF4-FFF2-40B4-BE49-F238E27FC236}">
                <a16:creationId xmlns:a16="http://schemas.microsoft.com/office/drawing/2014/main" id="{0C8F00DF-39CF-EE5C-FCDC-E33C9472DECF}"/>
              </a:ext>
            </a:extLst>
          </p:cNvPr>
          <p:cNvSpPr txBox="1">
            <a:spLocks/>
          </p:cNvSpPr>
          <p:nvPr/>
        </p:nvSpPr>
        <p:spPr>
          <a:xfrm>
            <a:off x="491844" y="6268028"/>
            <a:ext cx="42808245" cy="1952003"/>
          </a:xfrm>
          <a:prstGeom prst="rect">
            <a:avLst/>
          </a:prstGeom>
        </p:spPr>
        <p:txBody>
          <a:bodyPr lIns="731520" tIns="365760" rIns="731520" bIns="365760"/>
          <a:lstStyle>
            <a:lvl1pPr algn="l" defTabSz="1969435" rtl="0" eaLnBrk="1" latinLnBrk="0" hangingPunct="1">
              <a:spcBef>
                <a:spcPct val="0"/>
              </a:spcBef>
              <a:buNone/>
              <a:defRPr sz="7200" b="0" i="0" kern="1200">
                <a:solidFill>
                  <a:srgbClr val="663300"/>
                </a:solidFill>
                <a:latin typeface="Source Sans Pro" charset="0"/>
                <a:ea typeface="Source Sans Pro" charset="0"/>
                <a:cs typeface="Source Sans Pro" charset="0"/>
              </a:defRPr>
            </a:lvl1pPr>
          </a:lstStyle>
          <a:p>
            <a:pPr marL="0" marR="0" lvl="0" indent="0" algn="ctr" defTabSz="1969435" rtl="0" eaLnBrk="1" fontAlgn="auto" latinLnBrk="0" hangingPunct="1">
              <a:lnSpc>
                <a:spcPct val="100000"/>
              </a:lnSpc>
              <a:spcBef>
                <a:spcPct val="0"/>
              </a:spcBef>
              <a:spcAft>
                <a:spcPts val="0"/>
              </a:spcAft>
              <a:buClrTx/>
              <a:buSzTx/>
              <a:buFontTx/>
              <a:buNone/>
              <a:tabLst/>
              <a:defRPr/>
            </a:pPr>
            <a:r>
              <a:rPr kumimoji="0" lang="en-US" sz="8800" b="1" i="0" u="none" strike="noStrike" kern="1200" cap="none" spc="0" normalizeH="0" baseline="0" noProof="0" dirty="0">
                <a:ln>
                  <a:noFill/>
                </a:ln>
                <a:solidFill>
                  <a:srgbClr val="663300"/>
                </a:solidFill>
                <a:effectLst/>
                <a:uLnTx/>
                <a:uFillTx/>
                <a:latin typeface="Source Sans Pro" charset="0"/>
                <a:ea typeface="Source Sans Pro" charset="0"/>
              </a:rPr>
              <a:t>Planning – Phase 4</a:t>
            </a:r>
          </a:p>
        </p:txBody>
      </p:sp>
    </p:spTree>
    <p:extLst>
      <p:ext uri="{BB962C8B-B14F-4D97-AF65-F5344CB8AC3E}">
        <p14:creationId xmlns:p14="http://schemas.microsoft.com/office/powerpoint/2010/main" val="24945199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524933" y="4352544"/>
            <a:ext cx="42808245" cy="27944064"/>
          </a:xfrm>
          <a:prstGeom prst="roundRect">
            <a:avLst>
              <a:gd name="adj" fmla="val 2369"/>
            </a:avLst>
          </a:prstGeom>
          <a:solidFill>
            <a:srgbClr val="F8C01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969435" rtl="0" eaLnBrk="1" fontAlgn="auto" latinLnBrk="0" hangingPunct="1">
              <a:lnSpc>
                <a:spcPct val="100000"/>
              </a:lnSpc>
              <a:spcBef>
                <a:spcPts val="0"/>
              </a:spcBef>
              <a:spcAft>
                <a:spcPts val="0"/>
              </a:spcAft>
              <a:buClrTx/>
              <a:buSzTx/>
              <a:buFontTx/>
              <a:buNone/>
              <a:tabLst/>
              <a:defRPr/>
            </a:pPr>
            <a:endParaRPr kumimoji="0" lang="en-US" sz="7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524933" y="4632718"/>
            <a:ext cx="42808245" cy="1952003"/>
          </a:xfrm>
        </p:spPr>
        <p:txBody>
          <a:bodyPr lIns="731520" tIns="365760" rIns="731520" bIns="365760"/>
          <a:lstStyle/>
          <a:p>
            <a:pPr algn="ctr"/>
            <a:r>
              <a:rPr lang="en-US" sz="9600" u="sng" dirty="0">
                <a:latin typeface="Britannic Bold" panose="020B0903060703020204" pitchFamily="34" charset="0"/>
              </a:rPr>
              <a:t>Human Subjects Research Project and Protocol Development</a:t>
            </a:r>
          </a:p>
        </p:txBody>
      </p:sp>
      <p:sp>
        <p:nvSpPr>
          <p:cNvPr id="5" name="TextBox 4">
            <a:extLst>
              <a:ext uri="{FF2B5EF4-FFF2-40B4-BE49-F238E27FC236}">
                <a16:creationId xmlns:a16="http://schemas.microsoft.com/office/drawing/2014/main" id="{FF5E0103-EDFE-0FDE-313D-B685339726EF}"/>
              </a:ext>
            </a:extLst>
          </p:cNvPr>
          <p:cNvSpPr txBox="1"/>
          <p:nvPr/>
        </p:nvSpPr>
        <p:spPr>
          <a:xfrm>
            <a:off x="13465916" y="1053956"/>
            <a:ext cx="29290001" cy="2431435"/>
          </a:xfrm>
          <a:prstGeom prst="rect">
            <a:avLst/>
          </a:prstGeom>
          <a:noFill/>
          <a:ln>
            <a:noFill/>
          </a:ln>
          <a:effectLst/>
        </p:spPr>
        <p:txBody>
          <a:bodyPr wrap="square" rtlCol="0">
            <a:spAutoFit/>
          </a:bodyPr>
          <a:lstStyle/>
          <a:p>
            <a:pPr marL="0" marR="0" lvl="0" indent="0" algn="l" defTabSz="1969435" rtl="0" eaLnBrk="1" fontAlgn="auto" latinLnBrk="0" hangingPunct="1">
              <a:lnSpc>
                <a:spcPct val="100000"/>
              </a:lnSpc>
              <a:spcBef>
                <a:spcPts val="0"/>
              </a:spcBef>
              <a:spcAft>
                <a:spcPts val="2400"/>
              </a:spcAft>
              <a:buClrTx/>
              <a:buSzTx/>
              <a:buFontTx/>
              <a:buNone/>
              <a:tabLst/>
              <a:defRPr/>
            </a:pPr>
            <a:r>
              <a:rPr kumimoji="0" lang="en-US" sz="7200" b="1" i="0" u="sng" strike="noStrike" kern="1200" cap="none" spc="0" normalizeH="0" baseline="0" noProof="0" dirty="0">
                <a:ln>
                  <a:noFill/>
                </a:ln>
                <a:solidFill>
                  <a:srgbClr val="6D3219"/>
                </a:solidFill>
                <a:effectLst/>
                <a:uLnTx/>
                <a:uFillTx/>
                <a:latin typeface="Source Sans Pro Semibold" charset="0"/>
                <a:ea typeface="Source Sans Pro Semibold" charset="0"/>
                <a:cs typeface="Source Sans Pro Semibold" charset="0"/>
              </a:rPr>
              <a:t>Rowan Institutional Review Board</a:t>
            </a:r>
          </a:p>
          <a:p>
            <a:pPr marL="0" marR="0" lvl="0" indent="0" algn="l" defTabSz="1969435" rtl="0" eaLnBrk="1" fontAlgn="auto" latinLnBrk="0" hangingPunct="1">
              <a:lnSpc>
                <a:spcPct val="100000"/>
              </a:lnSpc>
              <a:spcBef>
                <a:spcPts val="0"/>
              </a:spcBef>
              <a:spcAft>
                <a:spcPts val="2400"/>
              </a:spcAft>
              <a:buClrTx/>
              <a:buSzTx/>
              <a:buFontTx/>
              <a:buNone/>
              <a:tabLst/>
              <a:defRPr/>
            </a:pPr>
            <a:r>
              <a:rPr kumimoji="0" lang="en-US" sz="5400" b="1" i="0" u="none" strike="noStrike" kern="1200" cap="none" spc="0" normalizeH="0" baseline="0" noProof="0" dirty="0">
                <a:ln>
                  <a:noFill/>
                </a:ln>
                <a:solidFill>
                  <a:srgbClr val="6D3219"/>
                </a:solidFill>
                <a:effectLst/>
                <a:uLnTx/>
                <a:uFillTx/>
                <a:latin typeface="Source Sans Pro Semibold" charset="0"/>
                <a:ea typeface="Source Sans Pro Semibold" charset="0"/>
                <a:cs typeface="Source Sans Pro" charset="0"/>
              </a:rPr>
              <a:t>Office of Research Compliance, Division of University Research</a:t>
            </a:r>
            <a:endParaRPr kumimoji="0" lang="en-US" sz="3200" b="0" i="0" u="none" strike="noStrike" kern="1200" cap="none" spc="0" normalizeH="0" baseline="0" noProof="0" dirty="0">
              <a:ln>
                <a:noFill/>
              </a:ln>
              <a:solidFill>
                <a:srgbClr val="6D3219"/>
              </a:solidFill>
              <a:effectLst/>
              <a:uLnTx/>
              <a:uFillTx/>
              <a:latin typeface="Source Sans Pro" charset="0"/>
              <a:ea typeface="Source Sans Pro" charset="0"/>
              <a:cs typeface="Source Sans Pro" charset="0"/>
            </a:endParaRPr>
          </a:p>
        </p:txBody>
      </p:sp>
      <p:sp>
        <p:nvSpPr>
          <p:cNvPr id="7" name="Title 1">
            <a:extLst>
              <a:ext uri="{FF2B5EF4-FFF2-40B4-BE49-F238E27FC236}">
                <a16:creationId xmlns:a16="http://schemas.microsoft.com/office/drawing/2014/main" id="{E0300569-C8C4-4971-D349-A5579DAD0055}"/>
              </a:ext>
            </a:extLst>
          </p:cNvPr>
          <p:cNvSpPr txBox="1">
            <a:spLocks/>
          </p:cNvSpPr>
          <p:nvPr/>
        </p:nvSpPr>
        <p:spPr>
          <a:xfrm>
            <a:off x="558023" y="8049201"/>
            <a:ext cx="42775156" cy="23700980"/>
          </a:xfrm>
          <a:prstGeom prst="rect">
            <a:avLst/>
          </a:prstGeom>
        </p:spPr>
        <p:txBody>
          <a:bodyPr lIns="731520" tIns="365760" rIns="731520" bIns="365760"/>
          <a:lstStyle>
            <a:lvl1pPr algn="l" defTabSz="1969435" rtl="0" eaLnBrk="1" latinLnBrk="0" hangingPunct="1">
              <a:spcBef>
                <a:spcPct val="0"/>
              </a:spcBef>
              <a:buNone/>
              <a:defRPr sz="7200" b="0" i="0" kern="1200">
                <a:solidFill>
                  <a:srgbClr val="663300"/>
                </a:solidFill>
                <a:latin typeface="Source Sans Pro" charset="0"/>
                <a:ea typeface="Source Sans Pro" charset="0"/>
                <a:cs typeface="Source Sans Pro" charset="0"/>
              </a:defRPr>
            </a:lvl1pPr>
          </a:lstStyle>
          <a:p>
            <a:pPr marL="1143000" marR="0" lvl="0" indent="-1143000" algn="l" defTabSz="1969435"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sz="8000" b="0" i="0" u="none" strike="noStrike" kern="1200" cap="none" spc="0" normalizeH="0" baseline="0" noProof="0" dirty="0">
                <a:ln>
                  <a:noFill/>
                </a:ln>
                <a:solidFill>
                  <a:srgbClr val="663300"/>
                </a:solidFill>
                <a:effectLst/>
                <a:uLnTx/>
                <a:uFillTx/>
                <a:latin typeface="Source Sans Pro" charset="0"/>
                <a:ea typeface="Source Sans Pro" charset="0"/>
              </a:rPr>
              <a:t>Planning – Phase 5</a:t>
            </a:r>
          </a:p>
          <a:p>
            <a:pPr marL="3112435" marR="0" lvl="1" indent="-1143000" algn="l" defTabSz="196943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7200" b="0" i="0" u="none" strike="noStrike" kern="1200" cap="none" spc="0" normalizeH="0" baseline="0" noProof="0" dirty="0">
                <a:ln>
                  <a:noFill/>
                </a:ln>
                <a:solidFill>
                  <a:prstClr val="black"/>
                </a:solidFill>
                <a:effectLst/>
                <a:uLnTx/>
                <a:uFillTx/>
                <a:latin typeface="Calibri" panose="020F0502020204030204"/>
                <a:ea typeface="+mn-ea"/>
                <a:cs typeface="+mn-cs"/>
              </a:rPr>
              <a:t>Finalize informed consent procedures</a:t>
            </a:r>
          </a:p>
          <a:p>
            <a:pPr marL="5081869" marR="0" lvl="2" indent="-1143000" algn="l" defTabSz="196943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7200" b="0" i="0" u="none" strike="noStrike" kern="1200" cap="none" spc="0" normalizeH="0" baseline="0" noProof="0" dirty="0">
                <a:ln>
                  <a:noFill/>
                </a:ln>
                <a:solidFill>
                  <a:prstClr val="black"/>
                </a:solidFill>
                <a:effectLst/>
                <a:uLnTx/>
                <a:uFillTx/>
                <a:latin typeface="Calibri" panose="020F0502020204030204"/>
                <a:ea typeface="+mn-ea"/>
                <a:cs typeface="+mn-cs"/>
              </a:rPr>
              <a:t>Identify research team member(s) interacting with subjects</a:t>
            </a:r>
          </a:p>
          <a:p>
            <a:pPr marL="7051304" marR="0" lvl="3" indent="-1143000" algn="l" defTabSz="196943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7200" b="1" i="0" u="none" strike="noStrike" kern="1200" cap="none" spc="0" normalizeH="0" baseline="0" noProof="0" dirty="0">
                <a:ln>
                  <a:noFill/>
                </a:ln>
                <a:solidFill>
                  <a:prstClr val="black"/>
                </a:solidFill>
                <a:effectLst/>
                <a:uLnTx/>
                <a:uFillTx/>
                <a:latin typeface="Calibri" panose="020F0502020204030204"/>
                <a:ea typeface="+mn-ea"/>
                <a:cs typeface="+mn-cs"/>
              </a:rPr>
              <a:t>NOTE:</a:t>
            </a:r>
            <a:r>
              <a:rPr kumimoji="0" lang="en-US" sz="7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7200" i="0" u="none" strike="noStrike" kern="1200" cap="none" spc="0" normalizeH="0" baseline="0" noProof="0" dirty="0">
                <a:ln>
                  <a:noFill/>
                </a:ln>
                <a:solidFill>
                  <a:prstClr val="black"/>
                </a:solidFill>
                <a:effectLst/>
                <a:uLnTx/>
                <a:uFillTx/>
                <a:latin typeface="Calibri" panose="020F0502020204030204"/>
                <a:ea typeface="+mn-ea"/>
                <a:cs typeface="+mn-cs"/>
              </a:rPr>
              <a:t>Only individuals listed as investigators/co-investigators/other research staff can recruit participants</a:t>
            </a:r>
          </a:p>
          <a:p>
            <a:pPr marL="5081869" marR="0" lvl="2" indent="-1143000" algn="l" defTabSz="196943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7200" b="0" i="0" u="none" strike="noStrike" kern="1200" cap="none" spc="0" normalizeH="0" baseline="0" noProof="0" dirty="0">
                <a:ln>
                  <a:noFill/>
                </a:ln>
                <a:solidFill>
                  <a:prstClr val="black"/>
                </a:solidFill>
                <a:effectLst/>
                <a:uLnTx/>
                <a:uFillTx/>
                <a:latin typeface="Calibri" panose="020F0502020204030204"/>
                <a:ea typeface="+mn-ea"/>
                <a:cs typeface="+mn-cs"/>
              </a:rPr>
              <a:t>Sites/locations of informed consent (interaction with subjects)</a:t>
            </a:r>
          </a:p>
          <a:p>
            <a:pPr marL="5081869" marR="0" lvl="2" indent="-1143000" algn="l" defTabSz="196943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7200" b="0" i="0" u="none" strike="noStrike" kern="1200" cap="none" spc="0" normalizeH="0" baseline="0" noProof="0" dirty="0">
                <a:ln>
                  <a:noFill/>
                </a:ln>
                <a:solidFill>
                  <a:prstClr val="black"/>
                </a:solidFill>
                <a:effectLst/>
                <a:uLnTx/>
                <a:uFillTx/>
                <a:latin typeface="Calibri" panose="020F0502020204030204"/>
                <a:ea typeface="+mn-ea"/>
                <a:cs typeface="+mn-cs"/>
              </a:rPr>
              <a:t>Includes applicable informed consent elements (45 CFR 46.116(b), 46.116(c) and 46.116(d))</a:t>
            </a:r>
          </a:p>
          <a:p>
            <a:pPr marL="5081869" marR="0" lvl="2" indent="-1143000" algn="l" defTabSz="196943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7200" b="0" i="0" u="none" strike="noStrike" kern="1200" cap="none" spc="0" normalizeH="0" baseline="0" noProof="0" dirty="0">
                <a:ln>
                  <a:noFill/>
                </a:ln>
                <a:solidFill>
                  <a:prstClr val="black"/>
                </a:solidFill>
                <a:effectLst/>
                <a:uLnTx/>
                <a:uFillTx/>
                <a:latin typeface="Calibri" panose="020F0502020204030204"/>
                <a:ea typeface="+mn-ea"/>
                <a:cs typeface="+mn-cs"/>
              </a:rPr>
              <a:t>Includes HIPAA authorization, Legal Authorized Representative (LAR), Assent (Minors), and/or FERPA authorization</a:t>
            </a:r>
          </a:p>
          <a:p>
            <a:pPr marL="5081869" marR="0" lvl="2" indent="-1143000" algn="l" defTabSz="196943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7200" b="0" i="0" u="none" strike="noStrike" kern="1200" cap="none" spc="0" normalizeH="0" baseline="0" noProof="0" dirty="0">
                <a:ln>
                  <a:noFill/>
                </a:ln>
                <a:solidFill>
                  <a:prstClr val="black"/>
                </a:solidFill>
                <a:effectLst/>
                <a:uLnTx/>
                <a:uFillTx/>
                <a:latin typeface="Calibri" panose="020F0502020204030204"/>
                <a:ea typeface="+mn-ea"/>
                <a:cs typeface="+mn-cs"/>
              </a:rPr>
              <a:t>Includes costs and payment(s) to subject</a:t>
            </a:r>
          </a:p>
          <a:p>
            <a:pPr marL="3112435" marR="0" lvl="1" indent="-1143000" algn="l" defTabSz="196943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7200" b="0" i="0" u="none" strike="noStrike" kern="1200" cap="none" spc="0" normalizeH="0" baseline="0" noProof="0" dirty="0">
                <a:ln>
                  <a:noFill/>
                </a:ln>
                <a:solidFill>
                  <a:prstClr val="black"/>
                </a:solidFill>
                <a:effectLst/>
                <a:uLnTx/>
                <a:uFillTx/>
                <a:latin typeface="Calibri" panose="020F0502020204030204"/>
                <a:ea typeface="+mn-ea"/>
                <a:cs typeface="+mn-cs"/>
              </a:rPr>
              <a:t>Finalize study protocol document/template</a:t>
            </a:r>
          </a:p>
          <a:p>
            <a:pPr marL="3112435" marR="0" lvl="1" indent="-1143000" algn="l" defTabSz="196943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7200" b="0" i="0" u="none" strike="noStrike" kern="1200" cap="none" spc="0" normalizeH="0" baseline="0" noProof="0" dirty="0">
                <a:ln>
                  <a:noFill/>
                </a:ln>
                <a:solidFill>
                  <a:prstClr val="black"/>
                </a:solidFill>
                <a:effectLst/>
                <a:uLnTx/>
                <a:uFillTx/>
                <a:latin typeface="Calibri" panose="020F0502020204030204"/>
                <a:ea typeface="+mn-ea"/>
                <a:cs typeface="+mn-cs"/>
              </a:rPr>
              <a:t>Finalize recruitment instruments, study instruments, data collection instruments, debriefing memos, study brochures, data management plan(s), etc. </a:t>
            </a:r>
          </a:p>
          <a:p>
            <a:pPr marL="3112435" marR="0" lvl="1" indent="-1143000" algn="l" defTabSz="196943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7200" b="0" i="0" u="none" strike="noStrike" kern="1200" cap="none" spc="0" normalizeH="0" baseline="0" noProof="0" dirty="0">
                <a:ln>
                  <a:noFill/>
                </a:ln>
                <a:solidFill>
                  <a:prstClr val="black"/>
                </a:solidFill>
                <a:effectLst/>
                <a:uLnTx/>
                <a:uFillTx/>
                <a:latin typeface="Calibri" panose="020F0502020204030204"/>
                <a:ea typeface="+mn-ea"/>
                <a:cs typeface="+mn-cs"/>
              </a:rPr>
              <a:t>Acquire all non-Rowan entity support letters, training certificates, and FDA approvals/registrations</a:t>
            </a:r>
          </a:p>
          <a:p>
            <a:pPr marL="3112435" marR="0" lvl="1" indent="-1143000" algn="l" defTabSz="196943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7200" b="0" i="0" u="none" strike="noStrike" kern="1200" cap="none" spc="0" normalizeH="0" baseline="0" noProof="0" dirty="0">
                <a:ln>
                  <a:noFill/>
                </a:ln>
                <a:solidFill>
                  <a:prstClr val="black"/>
                </a:solidFill>
                <a:effectLst/>
                <a:uLnTx/>
                <a:uFillTx/>
                <a:latin typeface="Calibri" panose="020F0502020204030204"/>
                <a:ea typeface="+mn-ea"/>
                <a:cs typeface="+mn-cs"/>
              </a:rPr>
              <a:t>Begin sponsor reporting requirements</a:t>
            </a:r>
          </a:p>
          <a:p>
            <a:pPr marL="5081869" marR="0" lvl="2" indent="-1143000" algn="l" defTabSz="196943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7200" b="0" i="0" u="none" strike="noStrike" kern="1200" cap="none" spc="0" normalizeH="0" baseline="0" noProof="0" dirty="0">
                <a:ln>
                  <a:noFill/>
                </a:ln>
                <a:solidFill>
                  <a:prstClr val="black"/>
                </a:solidFill>
                <a:effectLst/>
                <a:uLnTx/>
                <a:uFillTx/>
                <a:latin typeface="Calibri" panose="020F0502020204030204"/>
                <a:ea typeface="+mn-ea"/>
                <a:cs typeface="+mn-cs"/>
              </a:rPr>
              <a:t>Includes clinicaltrials.gov</a:t>
            </a:r>
          </a:p>
          <a:p>
            <a:pPr marL="3112435" marR="0" lvl="1" indent="-1143000" algn="l" defTabSz="196943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7200" b="1" i="0" u="none" strike="noStrike" kern="1200" cap="none" spc="0" normalizeH="0" baseline="0" noProof="0" dirty="0">
                <a:ln>
                  <a:noFill/>
                </a:ln>
                <a:solidFill>
                  <a:prstClr val="black"/>
                </a:solidFill>
                <a:effectLst/>
                <a:uLnTx/>
                <a:uFillTx/>
                <a:latin typeface="Calibri" panose="020F0502020204030204"/>
                <a:ea typeface="+mn-ea"/>
                <a:cs typeface="+mn-cs"/>
              </a:rPr>
              <a:t>IMPORTANT:</a:t>
            </a:r>
            <a:r>
              <a:rPr kumimoji="0" lang="en-US" sz="7200" b="0" i="0" u="none" strike="noStrike" kern="1200" cap="none" spc="0" normalizeH="0" baseline="0" noProof="0" dirty="0">
                <a:ln>
                  <a:noFill/>
                </a:ln>
                <a:solidFill>
                  <a:prstClr val="black"/>
                </a:solidFill>
                <a:effectLst/>
                <a:uLnTx/>
                <a:uFillTx/>
                <a:latin typeface="Calibri" panose="020F0502020204030204"/>
                <a:ea typeface="+mn-ea"/>
                <a:cs typeface="+mn-cs"/>
              </a:rPr>
              <a:t> Final PI review and approval of all and any changes/revisions made to study procedures and research instruments/documents </a:t>
            </a:r>
          </a:p>
          <a:p>
            <a:pPr marL="3112435" marR="0" lvl="1" indent="-1143000" algn="l" defTabSz="196943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7200" b="0" i="0" u="none" strike="noStrike" kern="1200" cap="none" spc="0" normalizeH="0" baseline="0" noProof="0" dirty="0">
                <a:ln>
                  <a:noFill/>
                </a:ln>
                <a:solidFill>
                  <a:prstClr val="black"/>
                </a:solidFill>
                <a:effectLst/>
                <a:uLnTx/>
                <a:uFillTx/>
                <a:latin typeface="Calibri" panose="020F0502020204030204"/>
                <a:ea typeface="+mn-ea"/>
                <a:cs typeface="+mn-cs"/>
              </a:rPr>
              <a:t>Create study in Rowan Cayuse Human Ethics/IRB; complete and submit IRB submission</a:t>
            </a:r>
          </a:p>
        </p:txBody>
      </p:sp>
      <p:sp>
        <p:nvSpPr>
          <p:cNvPr id="4" name="Title 1">
            <a:extLst>
              <a:ext uri="{FF2B5EF4-FFF2-40B4-BE49-F238E27FC236}">
                <a16:creationId xmlns:a16="http://schemas.microsoft.com/office/drawing/2014/main" id="{0C8F00DF-39CF-EE5C-FCDC-E33C9472DECF}"/>
              </a:ext>
            </a:extLst>
          </p:cNvPr>
          <p:cNvSpPr txBox="1">
            <a:spLocks/>
          </p:cNvSpPr>
          <p:nvPr/>
        </p:nvSpPr>
        <p:spPr>
          <a:xfrm>
            <a:off x="558022" y="6211460"/>
            <a:ext cx="42808245" cy="1952003"/>
          </a:xfrm>
          <a:prstGeom prst="rect">
            <a:avLst/>
          </a:prstGeom>
        </p:spPr>
        <p:txBody>
          <a:bodyPr lIns="731520" tIns="365760" rIns="731520" bIns="365760"/>
          <a:lstStyle>
            <a:lvl1pPr algn="l" defTabSz="1969435" rtl="0" eaLnBrk="1" latinLnBrk="0" hangingPunct="1">
              <a:spcBef>
                <a:spcPct val="0"/>
              </a:spcBef>
              <a:buNone/>
              <a:defRPr sz="7200" b="0" i="0" kern="1200">
                <a:solidFill>
                  <a:srgbClr val="663300"/>
                </a:solidFill>
                <a:latin typeface="Source Sans Pro" charset="0"/>
                <a:ea typeface="Source Sans Pro" charset="0"/>
                <a:cs typeface="Source Sans Pro" charset="0"/>
              </a:defRPr>
            </a:lvl1pPr>
          </a:lstStyle>
          <a:p>
            <a:pPr marL="0" marR="0" lvl="0" indent="0" algn="ctr" defTabSz="1969435" rtl="0" eaLnBrk="1" fontAlgn="auto" latinLnBrk="0" hangingPunct="1">
              <a:lnSpc>
                <a:spcPct val="100000"/>
              </a:lnSpc>
              <a:spcBef>
                <a:spcPct val="0"/>
              </a:spcBef>
              <a:spcAft>
                <a:spcPts val="0"/>
              </a:spcAft>
              <a:buClrTx/>
              <a:buSzTx/>
              <a:buFontTx/>
              <a:buNone/>
              <a:tabLst/>
              <a:defRPr/>
            </a:pPr>
            <a:r>
              <a:rPr kumimoji="0" lang="en-US" sz="8800" b="1" i="0" u="none" strike="noStrike" kern="1200" cap="none" spc="0" normalizeH="0" baseline="0" noProof="0" dirty="0">
                <a:ln>
                  <a:noFill/>
                </a:ln>
                <a:solidFill>
                  <a:srgbClr val="663300"/>
                </a:solidFill>
                <a:effectLst/>
                <a:uLnTx/>
                <a:uFillTx/>
                <a:latin typeface="Source Sans Pro" charset="0"/>
                <a:ea typeface="Source Sans Pro" charset="0"/>
              </a:rPr>
              <a:t>Planning – Phase 5</a:t>
            </a:r>
          </a:p>
        </p:txBody>
      </p:sp>
    </p:spTree>
    <p:extLst>
      <p:ext uri="{BB962C8B-B14F-4D97-AF65-F5344CB8AC3E}">
        <p14:creationId xmlns:p14="http://schemas.microsoft.com/office/powerpoint/2010/main" val="32348572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AA665D3-2A74-FA7C-B186-9DB0CAC16FAD}"/>
              </a:ext>
            </a:extLst>
          </p:cNvPr>
          <p:cNvSpPr txBox="1">
            <a:spLocks/>
          </p:cNvSpPr>
          <p:nvPr/>
        </p:nvSpPr>
        <p:spPr>
          <a:xfrm>
            <a:off x="524933" y="4632718"/>
            <a:ext cx="42808245" cy="1952003"/>
          </a:xfrm>
          <a:prstGeom prst="rect">
            <a:avLst/>
          </a:prstGeom>
        </p:spPr>
        <p:txBody>
          <a:bodyPr lIns="731520" tIns="365760" rIns="731520" bIns="365760"/>
          <a:lstStyle>
            <a:lvl1pPr algn="l" defTabSz="914400" rtl="0" eaLnBrk="1" latinLnBrk="0" hangingPunct="1">
              <a:lnSpc>
                <a:spcPct val="90000"/>
              </a:lnSpc>
              <a:spcBef>
                <a:spcPct val="0"/>
              </a:spcBef>
              <a:buNone/>
              <a:defRPr sz="7200" b="0" i="0" kern="1200">
                <a:solidFill>
                  <a:srgbClr val="663300"/>
                </a:solidFill>
                <a:latin typeface="Source Sans Pro" charset="0"/>
                <a:ea typeface="Source Sans Pro" charset="0"/>
                <a:cs typeface="Source Sans Pro" charset="0"/>
              </a:defRPr>
            </a:lvl1pPr>
          </a:lstStyle>
          <a:p>
            <a:pPr algn="ctr"/>
            <a:r>
              <a:rPr lang="en-US" sz="9600" u="sng" dirty="0">
                <a:latin typeface="Britannic Bold" panose="020B0903060703020204" pitchFamily="34" charset="0"/>
              </a:rPr>
              <a:t>Human Subjects Research Project and Protocol Development</a:t>
            </a:r>
          </a:p>
        </p:txBody>
      </p:sp>
      <p:sp>
        <p:nvSpPr>
          <p:cNvPr id="4" name="TextBox 3">
            <a:extLst>
              <a:ext uri="{FF2B5EF4-FFF2-40B4-BE49-F238E27FC236}">
                <a16:creationId xmlns:a16="http://schemas.microsoft.com/office/drawing/2014/main" id="{C4D1C07D-EC7E-4EFB-0F14-CECBDF4A9D7F}"/>
              </a:ext>
            </a:extLst>
          </p:cNvPr>
          <p:cNvSpPr txBox="1"/>
          <p:nvPr/>
        </p:nvSpPr>
        <p:spPr>
          <a:xfrm>
            <a:off x="13465916" y="1053956"/>
            <a:ext cx="29290001" cy="2431435"/>
          </a:xfrm>
          <a:prstGeom prst="rect">
            <a:avLst/>
          </a:prstGeom>
          <a:noFill/>
          <a:ln>
            <a:noFill/>
          </a:ln>
          <a:effectLst/>
        </p:spPr>
        <p:txBody>
          <a:bodyPr wrap="square" rtlCol="0">
            <a:spAutoFit/>
          </a:bodyPr>
          <a:lstStyle/>
          <a:p>
            <a:pPr marL="0" marR="0" lvl="0" indent="0" algn="l" defTabSz="1969435" rtl="0" eaLnBrk="1" fontAlgn="auto" latinLnBrk="0" hangingPunct="1">
              <a:lnSpc>
                <a:spcPct val="100000"/>
              </a:lnSpc>
              <a:spcBef>
                <a:spcPts val="0"/>
              </a:spcBef>
              <a:spcAft>
                <a:spcPts val="2400"/>
              </a:spcAft>
              <a:buClrTx/>
              <a:buSzTx/>
              <a:buFontTx/>
              <a:buNone/>
              <a:tabLst/>
              <a:defRPr/>
            </a:pPr>
            <a:r>
              <a:rPr kumimoji="0" lang="en-US" sz="7200" b="1" i="0" u="sng" strike="noStrike" kern="1200" cap="none" spc="0" normalizeH="0" baseline="0" noProof="0" dirty="0">
                <a:ln>
                  <a:noFill/>
                </a:ln>
                <a:solidFill>
                  <a:srgbClr val="6D3219"/>
                </a:solidFill>
                <a:effectLst/>
                <a:uLnTx/>
                <a:uFillTx/>
                <a:latin typeface="Source Sans Pro Semibold" charset="0"/>
                <a:ea typeface="Source Sans Pro Semibold" charset="0"/>
                <a:cs typeface="Source Sans Pro Semibold" charset="0"/>
              </a:rPr>
              <a:t>Rowan Institutional Review Board</a:t>
            </a:r>
          </a:p>
          <a:p>
            <a:pPr marL="0" marR="0" lvl="0" indent="0" algn="l" defTabSz="1969435" rtl="0" eaLnBrk="1" fontAlgn="auto" latinLnBrk="0" hangingPunct="1">
              <a:lnSpc>
                <a:spcPct val="100000"/>
              </a:lnSpc>
              <a:spcBef>
                <a:spcPts val="0"/>
              </a:spcBef>
              <a:spcAft>
                <a:spcPts val="2400"/>
              </a:spcAft>
              <a:buClrTx/>
              <a:buSzTx/>
              <a:buFontTx/>
              <a:buNone/>
              <a:tabLst/>
              <a:defRPr/>
            </a:pPr>
            <a:r>
              <a:rPr kumimoji="0" lang="en-US" sz="5400" b="1" i="0" u="none" strike="noStrike" kern="1200" cap="none" spc="0" normalizeH="0" baseline="0" noProof="0" dirty="0">
                <a:ln>
                  <a:noFill/>
                </a:ln>
                <a:solidFill>
                  <a:srgbClr val="6D3219"/>
                </a:solidFill>
                <a:effectLst/>
                <a:uLnTx/>
                <a:uFillTx/>
                <a:latin typeface="Source Sans Pro Semibold" charset="0"/>
                <a:ea typeface="Source Sans Pro Semibold" charset="0"/>
                <a:cs typeface="Source Sans Pro" charset="0"/>
              </a:rPr>
              <a:t>Office of Research Compliance, Division of University Research</a:t>
            </a:r>
            <a:endParaRPr kumimoji="0" lang="en-US" sz="3200" b="0" i="0" u="none" strike="noStrike" kern="1200" cap="none" spc="0" normalizeH="0" baseline="0" noProof="0" dirty="0">
              <a:ln>
                <a:noFill/>
              </a:ln>
              <a:solidFill>
                <a:srgbClr val="6D3219"/>
              </a:solidFill>
              <a:effectLst/>
              <a:uLnTx/>
              <a:uFillTx/>
              <a:latin typeface="Source Sans Pro" charset="0"/>
              <a:ea typeface="Source Sans Pro" charset="0"/>
              <a:cs typeface="Source Sans Pro" charset="0"/>
            </a:endParaRPr>
          </a:p>
        </p:txBody>
      </p:sp>
      <p:pic>
        <p:nvPicPr>
          <p:cNvPr id="6" name="Picture 5" descr="Close-up of a typewriter with a piece of paper">
            <a:extLst>
              <a:ext uri="{FF2B5EF4-FFF2-40B4-BE49-F238E27FC236}">
                <a16:creationId xmlns:a16="http://schemas.microsoft.com/office/drawing/2014/main" id="{D923A067-7473-CB78-13FC-13A3C959E642}"/>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403721" y="9480884"/>
            <a:ext cx="31083757" cy="20781879"/>
          </a:xfrm>
          <a:prstGeom prst="rect">
            <a:avLst/>
          </a:prstGeom>
        </p:spPr>
      </p:pic>
    </p:spTree>
    <p:extLst>
      <p:ext uri="{BB962C8B-B14F-4D97-AF65-F5344CB8AC3E}">
        <p14:creationId xmlns:p14="http://schemas.microsoft.com/office/powerpoint/2010/main" val="9254003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460262" y="4352544"/>
            <a:ext cx="42808245" cy="27944064"/>
          </a:xfrm>
          <a:prstGeom prst="roundRect">
            <a:avLst>
              <a:gd name="adj" fmla="val 2369"/>
            </a:avLst>
          </a:prstGeom>
          <a:solidFill>
            <a:srgbClr val="F8C01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969435" rtl="0" eaLnBrk="1" fontAlgn="auto" latinLnBrk="0" hangingPunct="1">
              <a:lnSpc>
                <a:spcPct val="100000"/>
              </a:lnSpc>
              <a:spcBef>
                <a:spcPts val="0"/>
              </a:spcBef>
              <a:spcAft>
                <a:spcPts val="0"/>
              </a:spcAft>
              <a:buClrTx/>
              <a:buSzTx/>
              <a:buFontTx/>
              <a:buNone/>
              <a:tabLst/>
              <a:defRPr/>
            </a:pPr>
            <a:endParaRPr kumimoji="0" lang="en-US" sz="7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524933" y="4632718"/>
            <a:ext cx="42808245" cy="1952003"/>
          </a:xfrm>
        </p:spPr>
        <p:txBody>
          <a:bodyPr lIns="731520" tIns="365760" rIns="731520" bIns="365760"/>
          <a:lstStyle/>
          <a:p>
            <a:pPr algn="ctr"/>
            <a:r>
              <a:rPr lang="en-US" sz="9600" u="sng" dirty="0">
                <a:latin typeface="Britannic Bold" panose="020B0903060703020204" pitchFamily="34" charset="0"/>
              </a:rPr>
              <a:t>Human Subjects Research Project and Protocol Development</a:t>
            </a:r>
          </a:p>
        </p:txBody>
      </p:sp>
      <p:sp>
        <p:nvSpPr>
          <p:cNvPr id="5" name="TextBox 4">
            <a:extLst>
              <a:ext uri="{FF2B5EF4-FFF2-40B4-BE49-F238E27FC236}">
                <a16:creationId xmlns:a16="http://schemas.microsoft.com/office/drawing/2014/main" id="{FF5E0103-EDFE-0FDE-313D-B685339726EF}"/>
              </a:ext>
            </a:extLst>
          </p:cNvPr>
          <p:cNvSpPr txBox="1"/>
          <p:nvPr/>
        </p:nvSpPr>
        <p:spPr>
          <a:xfrm>
            <a:off x="13465916" y="1053956"/>
            <a:ext cx="29290001" cy="2431435"/>
          </a:xfrm>
          <a:prstGeom prst="rect">
            <a:avLst/>
          </a:prstGeom>
          <a:noFill/>
          <a:ln>
            <a:noFill/>
          </a:ln>
          <a:effectLst/>
        </p:spPr>
        <p:txBody>
          <a:bodyPr wrap="square" rtlCol="0">
            <a:spAutoFit/>
          </a:bodyPr>
          <a:lstStyle/>
          <a:p>
            <a:pPr marL="0" marR="0" lvl="0" indent="0" algn="l" defTabSz="1969435" rtl="0" eaLnBrk="1" fontAlgn="auto" latinLnBrk="0" hangingPunct="1">
              <a:lnSpc>
                <a:spcPct val="100000"/>
              </a:lnSpc>
              <a:spcBef>
                <a:spcPts val="0"/>
              </a:spcBef>
              <a:spcAft>
                <a:spcPts val="2400"/>
              </a:spcAft>
              <a:buClrTx/>
              <a:buSzTx/>
              <a:buFontTx/>
              <a:buNone/>
              <a:tabLst/>
              <a:defRPr/>
            </a:pPr>
            <a:r>
              <a:rPr kumimoji="0" lang="en-US" sz="7200" b="1" i="0" u="sng" strike="noStrike" kern="1200" cap="none" spc="0" normalizeH="0" baseline="0" noProof="0" dirty="0">
                <a:ln>
                  <a:noFill/>
                </a:ln>
                <a:solidFill>
                  <a:srgbClr val="6D3219"/>
                </a:solidFill>
                <a:effectLst/>
                <a:uLnTx/>
                <a:uFillTx/>
                <a:latin typeface="Source Sans Pro Semibold" charset="0"/>
                <a:ea typeface="Source Sans Pro Semibold" charset="0"/>
                <a:cs typeface="Source Sans Pro Semibold" charset="0"/>
              </a:rPr>
              <a:t>Rowan Institutional Review Board</a:t>
            </a:r>
          </a:p>
          <a:p>
            <a:pPr marL="0" marR="0" lvl="0" indent="0" algn="l" defTabSz="1969435" rtl="0" eaLnBrk="1" fontAlgn="auto" latinLnBrk="0" hangingPunct="1">
              <a:lnSpc>
                <a:spcPct val="100000"/>
              </a:lnSpc>
              <a:spcBef>
                <a:spcPts val="0"/>
              </a:spcBef>
              <a:spcAft>
                <a:spcPts val="2400"/>
              </a:spcAft>
              <a:buClrTx/>
              <a:buSzTx/>
              <a:buFontTx/>
              <a:buNone/>
              <a:tabLst/>
              <a:defRPr/>
            </a:pPr>
            <a:r>
              <a:rPr kumimoji="0" lang="en-US" sz="5400" b="1" i="0" u="none" strike="noStrike" kern="1200" cap="none" spc="0" normalizeH="0" baseline="0" noProof="0" dirty="0">
                <a:ln>
                  <a:noFill/>
                </a:ln>
                <a:solidFill>
                  <a:srgbClr val="6D3219"/>
                </a:solidFill>
                <a:effectLst/>
                <a:uLnTx/>
                <a:uFillTx/>
                <a:latin typeface="Source Sans Pro Semibold" charset="0"/>
                <a:ea typeface="Source Sans Pro Semibold" charset="0"/>
                <a:cs typeface="Source Sans Pro" charset="0"/>
              </a:rPr>
              <a:t>Office of Research Compliance, Division of University Research</a:t>
            </a:r>
            <a:endParaRPr kumimoji="0" lang="en-US" sz="3200" b="0" i="0" u="none" strike="noStrike" kern="1200" cap="none" spc="0" normalizeH="0" baseline="0" noProof="0" dirty="0">
              <a:ln>
                <a:noFill/>
              </a:ln>
              <a:solidFill>
                <a:srgbClr val="6D3219"/>
              </a:solidFill>
              <a:effectLst/>
              <a:uLnTx/>
              <a:uFillTx/>
              <a:latin typeface="Source Sans Pro" charset="0"/>
              <a:ea typeface="Source Sans Pro" charset="0"/>
              <a:cs typeface="Source Sans Pro" charset="0"/>
            </a:endParaRPr>
          </a:p>
        </p:txBody>
      </p:sp>
      <p:sp>
        <p:nvSpPr>
          <p:cNvPr id="7" name="Title 1">
            <a:extLst>
              <a:ext uri="{FF2B5EF4-FFF2-40B4-BE49-F238E27FC236}">
                <a16:creationId xmlns:a16="http://schemas.microsoft.com/office/drawing/2014/main" id="{E0300569-C8C4-4971-D349-A5579DAD0055}"/>
              </a:ext>
            </a:extLst>
          </p:cNvPr>
          <p:cNvSpPr txBox="1">
            <a:spLocks/>
          </p:cNvSpPr>
          <p:nvPr/>
        </p:nvSpPr>
        <p:spPr>
          <a:xfrm>
            <a:off x="558022" y="9148522"/>
            <a:ext cx="42808245" cy="22715922"/>
          </a:xfrm>
          <a:prstGeom prst="rect">
            <a:avLst/>
          </a:prstGeom>
        </p:spPr>
        <p:txBody>
          <a:bodyPr lIns="731520" tIns="365760" rIns="731520" bIns="365760"/>
          <a:lstStyle>
            <a:lvl1pPr algn="l" defTabSz="1969435" rtl="0" eaLnBrk="1" latinLnBrk="0" hangingPunct="1">
              <a:spcBef>
                <a:spcPct val="0"/>
              </a:spcBef>
              <a:buNone/>
              <a:defRPr sz="7200" b="0" i="0" kern="1200">
                <a:solidFill>
                  <a:srgbClr val="663300"/>
                </a:solidFill>
                <a:latin typeface="Source Sans Pro" charset="0"/>
                <a:ea typeface="Source Sans Pro" charset="0"/>
                <a:cs typeface="Source Sans Pro" charset="0"/>
              </a:defRPr>
            </a:lvl1pPr>
          </a:lstStyle>
          <a:p>
            <a:pPr marL="1143000" marR="0" lvl="0" indent="-1143000" algn="l" defTabSz="1969435"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sz="8000" b="0" i="0" u="none" strike="noStrike" kern="1200" cap="none" spc="0" normalizeH="0" baseline="0" noProof="0" dirty="0">
                <a:ln>
                  <a:noFill/>
                </a:ln>
                <a:solidFill>
                  <a:srgbClr val="663300"/>
                </a:solidFill>
                <a:effectLst/>
                <a:uLnTx/>
                <a:uFillTx/>
                <a:latin typeface="Source Sans Pro" charset="0"/>
                <a:ea typeface="Source Sans Pro" charset="0"/>
              </a:rPr>
              <a:t>Implementation – Phase 1</a:t>
            </a:r>
          </a:p>
          <a:p>
            <a:pPr marL="3112435" marR="0" lvl="1" indent="-1143000" algn="l" defTabSz="196943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200" dirty="0">
                <a:solidFill>
                  <a:prstClr val="black"/>
                </a:solidFill>
                <a:latin typeface="Calibri" panose="020F0502020204030204"/>
              </a:rPr>
              <a:t>Conduct research based on IRB approved protocol, instruments, and documents</a:t>
            </a:r>
          </a:p>
          <a:p>
            <a:pPr marL="3112435" marR="0" lvl="1" indent="-1143000" algn="l" defTabSz="196943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7200" b="0" i="0" u="none" strike="noStrike" kern="1200" cap="none" spc="0" normalizeH="0" baseline="0" noProof="0" dirty="0">
                <a:ln>
                  <a:noFill/>
                </a:ln>
                <a:solidFill>
                  <a:prstClr val="black"/>
                </a:solidFill>
                <a:effectLst/>
                <a:uLnTx/>
                <a:uFillTx/>
                <a:latin typeface="Calibri" panose="020F0502020204030204"/>
                <a:ea typeface="+mn-ea"/>
                <a:cs typeface="+mn-cs"/>
              </a:rPr>
              <a:t>Incorporate any other requirements related to Rowan ancillary committees or departments</a:t>
            </a:r>
          </a:p>
          <a:p>
            <a:pPr marL="5081869" lvl="2" indent="-1143000">
              <a:buFont typeface="Arial" panose="020B0604020202020204" pitchFamily="34" charset="0"/>
              <a:buChar char="•"/>
              <a:defRPr/>
            </a:pPr>
            <a:r>
              <a:rPr lang="en-US" sz="7200" dirty="0">
                <a:solidFill>
                  <a:prstClr val="black"/>
                </a:solidFill>
                <a:latin typeface="Calibri" panose="020F0502020204030204"/>
              </a:rPr>
              <a:t>Conflict of Interest Committee management action plans</a:t>
            </a:r>
          </a:p>
          <a:p>
            <a:pPr marL="5081869" lvl="2" indent="-1143000">
              <a:buFont typeface="Arial" panose="020B0604020202020204" pitchFamily="34" charset="0"/>
              <a:buChar char="•"/>
              <a:defRPr/>
            </a:pPr>
            <a:r>
              <a:rPr kumimoji="0" lang="en-US" sz="7200" b="0" i="0" u="none" strike="noStrike" kern="1200" cap="none" spc="0" normalizeH="0" baseline="0" noProof="0" dirty="0">
                <a:ln>
                  <a:noFill/>
                </a:ln>
                <a:solidFill>
                  <a:prstClr val="black"/>
                </a:solidFill>
                <a:effectLst/>
                <a:uLnTx/>
                <a:uFillTx/>
                <a:latin typeface="Calibri" panose="020F0502020204030204"/>
                <a:ea typeface="+mn-ea"/>
                <a:cs typeface="+mn-cs"/>
              </a:rPr>
              <a:t>Institutional Biosafety Committee approved procedures </a:t>
            </a:r>
            <a:r>
              <a:rPr lang="en-US" sz="7200" dirty="0">
                <a:solidFill>
                  <a:prstClr val="black"/>
                </a:solidFill>
                <a:latin typeface="Calibri" panose="020F0502020204030204"/>
              </a:rPr>
              <a:t>related to biohazards</a:t>
            </a:r>
          </a:p>
          <a:p>
            <a:pPr marL="5081869" lvl="2" indent="-1143000">
              <a:buFont typeface="Arial" panose="020B0604020202020204" pitchFamily="34" charset="0"/>
              <a:buChar char="•"/>
              <a:defRPr/>
            </a:pPr>
            <a:r>
              <a:rPr kumimoji="0" lang="en-US" sz="7200" b="0" i="0" u="none" strike="noStrike" kern="1200" cap="none" spc="0" normalizeH="0" baseline="0" noProof="0" dirty="0">
                <a:ln>
                  <a:noFill/>
                </a:ln>
                <a:solidFill>
                  <a:prstClr val="black"/>
                </a:solidFill>
                <a:effectLst/>
                <a:uLnTx/>
                <a:uFillTx/>
                <a:latin typeface="Calibri" panose="020F0502020204030204"/>
                <a:ea typeface="+mn-ea"/>
                <a:cs typeface="+mn-cs"/>
              </a:rPr>
              <a:t>Data Use Agree</a:t>
            </a:r>
            <a:r>
              <a:rPr lang="en-US" sz="7200" dirty="0" err="1">
                <a:solidFill>
                  <a:prstClr val="black"/>
                </a:solidFill>
                <a:latin typeface="Calibri" panose="020F0502020204030204"/>
              </a:rPr>
              <a:t>ment</a:t>
            </a:r>
            <a:r>
              <a:rPr lang="en-US" sz="7200" dirty="0">
                <a:solidFill>
                  <a:prstClr val="black"/>
                </a:solidFill>
                <a:latin typeface="Calibri" panose="020F0502020204030204"/>
              </a:rPr>
              <a:t> requirements</a:t>
            </a:r>
            <a:endParaRPr kumimoji="0" lang="en-US" sz="7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112435" marR="0" lvl="1" indent="-1143000" algn="l" defTabSz="196943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7200" b="0" i="0" u="none" strike="noStrike" kern="1200" cap="none" spc="0" normalizeH="0" baseline="0" noProof="0" dirty="0">
                <a:ln>
                  <a:noFill/>
                </a:ln>
                <a:solidFill>
                  <a:prstClr val="black"/>
                </a:solidFill>
                <a:effectLst/>
                <a:uLnTx/>
                <a:uFillTx/>
                <a:latin typeface="Calibri" panose="020F0502020204030204"/>
                <a:ea typeface="+mn-ea"/>
                <a:cs typeface="+mn-cs"/>
              </a:rPr>
              <a:t>Research team site/location leaders review informed consent procedure(s) and form(s) with research staff</a:t>
            </a:r>
          </a:p>
          <a:p>
            <a:pPr marL="5081869" marR="0" lvl="2" indent="-1143000" algn="l" defTabSz="196943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7200" b="0" i="0" u="none" strike="noStrike" kern="1200" cap="none" spc="0" normalizeH="0" baseline="0" noProof="0" dirty="0">
                <a:ln>
                  <a:noFill/>
                </a:ln>
                <a:solidFill>
                  <a:prstClr val="black"/>
                </a:solidFill>
                <a:effectLst/>
                <a:uLnTx/>
                <a:uFillTx/>
                <a:latin typeface="Calibri" panose="020F0502020204030204"/>
                <a:ea typeface="+mn-ea"/>
                <a:cs typeface="+mn-cs"/>
              </a:rPr>
              <a:t>Includes providing research staff IRB approved protocol</a:t>
            </a:r>
          </a:p>
          <a:p>
            <a:pPr marL="5081869" marR="0" lvl="2" indent="-1143000" algn="l" defTabSz="196943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7200" b="0" i="0" u="none" strike="noStrike" kern="1200" cap="none" spc="0" normalizeH="0" baseline="0" noProof="0" dirty="0">
                <a:ln>
                  <a:noFill/>
                </a:ln>
                <a:solidFill>
                  <a:prstClr val="black"/>
                </a:solidFill>
                <a:effectLst/>
                <a:uLnTx/>
                <a:uFillTx/>
                <a:latin typeface="Calibri" panose="020F0502020204030204"/>
                <a:ea typeface="+mn-ea"/>
                <a:cs typeface="+mn-cs"/>
              </a:rPr>
              <a:t>Includes review of procedures related to recruitment and pre-screening, use of study instruments, collection, transfer, and storing of research data and information, and discussion of subjects' risks and safety/well-being</a:t>
            </a:r>
          </a:p>
          <a:p>
            <a:pPr marL="3112435" marR="0" lvl="1" indent="-1143000" algn="l" defTabSz="196943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7200" b="0" i="0" u="none" strike="noStrike" kern="1200" cap="none" spc="0" normalizeH="0" baseline="0" noProof="0" dirty="0">
                <a:ln>
                  <a:noFill/>
                </a:ln>
                <a:solidFill>
                  <a:prstClr val="black"/>
                </a:solidFill>
                <a:effectLst/>
                <a:uLnTx/>
                <a:uFillTx/>
                <a:latin typeface="Calibri" panose="020F0502020204030204"/>
                <a:ea typeface="+mn-ea"/>
                <a:cs typeface="+mn-cs"/>
              </a:rPr>
              <a:t>Conduct recruitment, pre-screening, and informed consent</a:t>
            </a:r>
          </a:p>
          <a:p>
            <a:pPr marL="3112435" marR="0" lvl="1" indent="-1143000" algn="l" defTabSz="196943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7200" b="0" i="0" u="none" strike="noStrike" kern="1200" cap="none" spc="0" normalizeH="0" baseline="0" noProof="0" dirty="0">
                <a:ln>
                  <a:noFill/>
                </a:ln>
                <a:solidFill>
                  <a:prstClr val="black"/>
                </a:solidFill>
                <a:effectLst/>
                <a:uLnTx/>
                <a:uFillTx/>
                <a:latin typeface="Calibri" panose="020F0502020204030204"/>
                <a:ea typeface="+mn-ea"/>
                <a:cs typeface="+mn-cs"/>
              </a:rPr>
              <a:t>Enroll and oversee/perform subject-related tasks</a:t>
            </a:r>
          </a:p>
          <a:p>
            <a:pPr marL="3112435" marR="0" lvl="1" indent="-1143000" algn="l" defTabSz="196943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7200" b="0" i="0" u="none" strike="noStrike" kern="1200" cap="none" spc="0" normalizeH="0" baseline="0" noProof="0" dirty="0">
                <a:ln>
                  <a:noFill/>
                </a:ln>
                <a:solidFill>
                  <a:prstClr val="black"/>
                </a:solidFill>
                <a:effectLst/>
                <a:uLnTx/>
                <a:uFillTx/>
                <a:latin typeface="Calibri" panose="020F0502020204030204"/>
                <a:ea typeface="+mn-ea"/>
                <a:cs typeface="+mn-cs"/>
              </a:rPr>
              <a:t>Collect and retain research information and data</a:t>
            </a:r>
          </a:p>
        </p:txBody>
      </p:sp>
      <p:sp>
        <p:nvSpPr>
          <p:cNvPr id="4" name="Title 1">
            <a:extLst>
              <a:ext uri="{FF2B5EF4-FFF2-40B4-BE49-F238E27FC236}">
                <a16:creationId xmlns:a16="http://schemas.microsoft.com/office/drawing/2014/main" id="{0C8F00DF-39CF-EE5C-FCDC-E33C9472DECF}"/>
              </a:ext>
            </a:extLst>
          </p:cNvPr>
          <p:cNvSpPr txBox="1">
            <a:spLocks/>
          </p:cNvSpPr>
          <p:nvPr/>
        </p:nvSpPr>
        <p:spPr>
          <a:xfrm>
            <a:off x="362502" y="6329366"/>
            <a:ext cx="42808245" cy="1952003"/>
          </a:xfrm>
          <a:prstGeom prst="rect">
            <a:avLst/>
          </a:prstGeom>
        </p:spPr>
        <p:txBody>
          <a:bodyPr lIns="731520" tIns="365760" rIns="731520" bIns="365760"/>
          <a:lstStyle>
            <a:lvl1pPr algn="l" defTabSz="1969435" rtl="0" eaLnBrk="1" latinLnBrk="0" hangingPunct="1">
              <a:spcBef>
                <a:spcPct val="0"/>
              </a:spcBef>
              <a:buNone/>
              <a:defRPr sz="7200" b="0" i="0" kern="1200">
                <a:solidFill>
                  <a:srgbClr val="663300"/>
                </a:solidFill>
                <a:latin typeface="Source Sans Pro" charset="0"/>
                <a:ea typeface="Source Sans Pro" charset="0"/>
                <a:cs typeface="Source Sans Pro" charset="0"/>
              </a:defRPr>
            </a:lvl1pPr>
          </a:lstStyle>
          <a:p>
            <a:pPr marL="0" marR="0" lvl="0" indent="0" algn="ctr" defTabSz="1969435" rtl="0" eaLnBrk="1" fontAlgn="auto" latinLnBrk="0" hangingPunct="1">
              <a:lnSpc>
                <a:spcPct val="100000"/>
              </a:lnSpc>
              <a:spcBef>
                <a:spcPct val="0"/>
              </a:spcBef>
              <a:spcAft>
                <a:spcPts val="0"/>
              </a:spcAft>
              <a:buClrTx/>
              <a:buSzTx/>
              <a:buFontTx/>
              <a:buNone/>
              <a:tabLst/>
              <a:defRPr/>
            </a:pPr>
            <a:r>
              <a:rPr kumimoji="0" lang="en-US" sz="8800" b="1" i="0" u="none" strike="noStrike" kern="1200" cap="none" spc="0" normalizeH="0" baseline="0" noProof="0" dirty="0">
                <a:ln>
                  <a:noFill/>
                </a:ln>
                <a:solidFill>
                  <a:srgbClr val="663300"/>
                </a:solidFill>
                <a:effectLst/>
                <a:uLnTx/>
                <a:uFillTx/>
                <a:latin typeface="Source Sans Pro" charset="0"/>
                <a:ea typeface="Source Sans Pro" charset="0"/>
              </a:rPr>
              <a:t>Implementation - Phase 1</a:t>
            </a:r>
          </a:p>
        </p:txBody>
      </p:sp>
    </p:spTree>
    <p:extLst>
      <p:ext uri="{BB962C8B-B14F-4D97-AF65-F5344CB8AC3E}">
        <p14:creationId xmlns:p14="http://schemas.microsoft.com/office/powerpoint/2010/main" val="1048070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53234F-EB3C-F2E2-5FB7-598EC37F41B7}"/>
            </a:ext>
          </a:extLst>
        </p:cNvPr>
        <p:cNvGrpSpPr/>
        <p:nvPr/>
      </p:nvGrpSpPr>
      <p:grpSpPr>
        <a:xfrm>
          <a:off x="0" y="0"/>
          <a:ext cx="0" cy="0"/>
          <a:chOff x="0" y="0"/>
          <a:chExt cx="0" cy="0"/>
        </a:xfrm>
      </p:grpSpPr>
      <p:sp>
        <p:nvSpPr>
          <p:cNvPr id="3" name="Rounded Rectangle 2">
            <a:extLst>
              <a:ext uri="{FF2B5EF4-FFF2-40B4-BE49-F238E27FC236}">
                <a16:creationId xmlns:a16="http://schemas.microsoft.com/office/drawing/2014/main" id="{5EC5EE34-87B3-B3A3-7075-01AA780FC6B5}"/>
              </a:ext>
            </a:extLst>
          </p:cNvPr>
          <p:cNvSpPr/>
          <p:nvPr/>
        </p:nvSpPr>
        <p:spPr>
          <a:xfrm>
            <a:off x="524933" y="4352544"/>
            <a:ext cx="42808245" cy="27944064"/>
          </a:xfrm>
          <a:prstGeom prst="roundRect">
            <a:avLst>
              <a:gd name="adj" fmla="val 2369"/>
            </a:avLst>
          </a:prstGeom>
          <a:solidFill>
            <a:srgbClr val="F8C01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969435" rtl="0" eaLnBrk="1" fontAlgn="auto" latinLnBrk="0" hangingPunct="1">
              <a:lnSpc>
                <a:spcPct val="100000"/>
              </a:lnSpc>
              <a:spcBef>
                <a:spcPts val="0"/>
              </a:spcBef>
              <a:spcAft>
                <a:spcPts val="0"/>
              </a:spcAft>
              <a:buClrTx/>
              <a:buSzTx/>
              <a:buFontTx/>
              <a:buNone/>
              <a:tabLst/>
              <a:defRPr/>
            </a:pPr>
            <a:endParaRPr kumimoji="0" lang="en-US" sz="7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E477794-48D3-DD43-2AAF-79753B52F4F4}"/>
              </a:ext>
            </a:extLst>
          </p:cNvPr>
          <p:cNvSpPr>
            <a:spLocks noGrp="1"/>
          </p:cNvSpPr>
          <p:nvPr>
            <p:ph type="ctrTitle"/>
          </p:nvPr>
        </p:nvSpPr>
        <p:spPr>
          <a:xfrm>
            <a:off x="524933" y="4632718"/>
            <a:ext cx="42808245" cy="1952003"/>
          </a:xfrm>
        </p:spPr>
        <p:txBody>
          <a:bodyPr lIns="731520" tIns="365760" rIns="731520" bIns="365760"/>
          <a:lstStyle/>
          <a:p>
            <a:pPr algn="ctr"/>
            <a:r>
              <a:rPr lang="en-US" sz="9600" u="sng" dirty="0">
                <a:latin typeface="Britannic Bold" panose="020B0903060703020204" pitchFamily="34" charset="0"/>
              </a:rPr>
              <a:t>Human Subjects Research Project and Protocol Development</a:t>
            </a:r>
          </a:p>
        </p:txBody>
      </p:sp>
      <p:sp>
        <p:nvSpPr>
          <p:cNvPr id="5" name="TextBox 4">
            <a:extLst>
              <a:ext uri="{FF2B5EF4-FFF2-40B4-BE49-F238E27FC236}">
                <a16:creationId xmlns:a16="http://schemas.microsoft.com/office/drawing/2014/main" id="{9A0EFCE6-D5FE-06D8-3826-E844029FB424}"/>
              </a:ext>
            </a:extLst>
          </p:cNvPr>
          <p:cNvSpPr txBox="1"/>
          <p:nvPr/>
        </p:nvSpPr>
        <p:spPr>
          <a:xfrm>
            <a:off x="13465916" y="1053956"/>
            <a:ext cx="29290001" cy="2431435"/>
          </a:xfrm>
          <a:prstGeom prst="rect">
            <a:avLst/>
          </a:prstGeom>
          <a:noFill/>
          <a:ln>
            <a:noFill/>
          </a:ln>
          <a:effectLst/>
        </p:spPr>
        <p:txBody>
          <a:bodyPr wrap="square" rtlCol="0">
            <a:spAutoFit/>
          </a:bodyPr>
          <a:lstStyle/>
          <a:p>
            <a:pPr marL="0" marR="0" lvl="0" indent="0" algn="l" defTabSz="1969435" rtl="0" eaLnBrk="1" fontAlgn="auto" latinLnBrk="0" hangingPunct="1">
              <a:lnSpc>
                <a:spcPct val="100000"/>
              </a:lnSpc>
              <a:spcBef>
                <a:spcPts val="0"/>
              </a:spcBef>
              <a:spcAft>
                <a:spcPts val="2400"/>
              </a:spcAft>
              <a:buClrTx/>
              <a:buSzTx/>
              <a:buFontTx/>
              <a:buNone/>
              <a:tabLst/>
              <a:defRPr/>
            </a:pPr>
            <a:r>
              <a:rPr kumimoji="0" lang="en-US" sz="7200" b="1" i="0" u="sng" strike="noStrike" kern="1200" cap="none" spc="0" normalizeH="0" baseline="0" noProof="0" dirty="0">
                <a:ln>
                  <a:noFill/>
                </a:ln>
                <a:solidFill>
                  <a:srgbClr val="6D3219"/>
                </a:solidFill>
                <a:effectLst/>
                <a:uLnTx/>
                <a:uFillTx/>
                <a:latin typeface="Source Sans Pro Semibold" charset="0"/>
                <a:ea typeface="Source Sans Pro Semibold" charset="0"/>
                <a:cs typeface="Source Sans Pro Semibold" charset="0"/>
              </a:rPr>
              <a:t>Rowan Institutional Review Board</a:t>
            </a:r>
          </a:p>
          <a:p>
            <a:pPr marL="0" marR="0" lvl="0" indent="0" algn="l" defTabSz="1969435" rtl="0" eaLnBrk="1" fontAlgn="auto" latinLnBrk="0" hangingPunct="1">
              <a:lnSpc>
                <a:spcPct val="100000"/>
              </a:lnSpc>
              <a:spcBef>
                <a:spcPts val="0"/>
              </a:spcBef>
              <a:spcAft>
                <a:spcPts val="2400"/>
              </a:spcAft>
              <a:buClrTx/>
              <a:buSzTx/>
              <a:buFontTx/>
              <a:buNone/>
              <a:tabLst/>
              <a:defRPr/>
            </a:pPr>
            <a:r>
              <a:rPr kumimoji="0" lang="en-US" sz="5400" b="1" i="0" u="none" strike="noStrike" kern="1200" cap="none" spc="0" normalizeH="0" baseline="0" noProof="0" dirty="0">
                <a:ln>
                  <a:noFill/>
                </a:ln>
                <a:solidFill>
                  <a:srgbClr val="6D3219"/>
                </a:solidFill>
                <a:effectLst/>
                <a:uLnTx/>
                <a:uFillTx/>
                <a:latin typeface="Source Sans Pro Semibold" charset="0"/>
                <a:ea typeface="Source Sans Pro Semibold" charset="0"/>
                <a:cs typeface="Source Sans Pro" charset="0"/>
              </a:rPr>
              <a:t>Office of Research Compliance, Division of University Research</a:t>
            </a:r>
            <a:endParaRPr kumimoji="0" lang="en-US" sz="3200" b="0" i="0" u="none" strike="noStrike" kern="1200" cap="none" spc="0" normalizeH="0" baseline="0" noProof="0" dirty="0">
              <a:ln>
                <a:noFill/>
              </a:ln>
              <a:solidFill>
                <a:srgbClr val="6D3219"/>
              </a:solidFill>
              <a:effectLst/>
              <a:uLnTx/>
              <a:uFillTx/>
              <a:latin typeface="Source Sans Pro" charset="0"/>
              <a:ea typeface="Source Sans Pro" charset="0"/>
              <a:cs typeface="Source Sans Pro" charset="0"/>
            </a:endParaRPr>
          </a:p>
        </p:txBody>
      </p:sp>
      <p:sp>
        <p:nvSpPr>
          <p:cNvPr id="7" name="Title 1">
            <a:extLst>
              <a:ext uri="{FF2B5EF4-FFF2-40B4-BE49-F238E27FC236}">
                <a16:creationId xmlns:a16="http://schemas.microsoft.com/office/drawing/2014/main" id="{E8A48EF9-838D-4477-E679-D4B5E6ADE7A2}"/>
              </a:ext>
            </a:extLst>
          </p:cNvPr>
          <p:cNvSpPr txBox="1">
            <a:spLocks/>
          </p:cNvSpPr>
          <p:nvPr/>
        </p:nvSpPr>
        <p:spPr>
          <a:xfrm>
            <a:off x="558022" y="7993922"/>
            <a:ext cx="42808245" cy="23870522"/>
          </a:xfrm>
          <a:prstGeom prst="rect">
            <a:avLst/>
          </a:prstGeom>
        </p:spPr>
        <p:txBody>
          <a:bodyPr lIns="731520" tIns="365760" rIns="731520" bIns="365760"/>
          <a:lstStyle>
            <a:lvl1pPr algn="l" defTabSz="1969435" rtl="0" eaLnBrk="1" latinLnBrk="0" hangingPunct="1">
              <a:spcBef>
                <a:spcPct val="0"/>
              </a:spcBef>
              <a:buNone/>
              <a:defRPr sz="7200" b="0" i="0" kern="1200">
                <a:solidFill>
                  <a:srgbClr val="663300"/>
                </a:solidFill>
                <a:latin typeface="Source Sans Pro" charset="0"/>
                <a:ea typeface="Source Sans Pro" charset="0"/>
                <a:cs typeface="Source Sans Pro" charset="0"/>
              </a:defRPr>
            </a:lvl1pPr>
          </a:lstStyle>
          <a:p>
            <a:pPr marL="1143000" marR="0" lvl="0" indent="-1143000" algn="l" defTabSz="1969435"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sz="8000" b="0" i="0" u="none" strike="noStrike" kern="1200" cap="none" spc="0" normalizeH="0" baseline="0" noProof="0" dirty="0">
                <a:ln>
                  <a:noFill/>
                </a:ln>
                <a:solidFill>
                  <a:srgbClr val="663300"/>
                </a:solidFill>
                <a:effectLst/>
                <a:uLnTx/>
                <a:uFillTx/>
                <a:latin typeface="Source Sans Pro" charset="0"/>
                <a:ea typeface="Source Sans Pro" charset="0"/>
              </a:rPr>
              <a:t>Implementation – Phase 2</a:t>
            </a:r>
          </a:p>
          <a:p>
            <a:pPr marL="3112435" marR="0" lvl="1" indent="-1143000" algn="l" defTabSz="196943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7200" b="0" i="0" u="none" strike="noStrike" kern="1200" cap="none" spc="0" normalizeH="0" baseline="0" noProof="0" dirty="0">
                <a:ln>
                  <a:noFill/>
                </a:ln>
                <a:solidFill>
                  <a:prstClr val="black"/>
                </a:solidFill>
                <a:effectLst/>
                <a:uLnTx/>
                <a:uFillTx/>
                <a:latin typeface="Calibri" panose="020F0502020204030204"/>
                <a:ea typeface="+mn-ea"/>
                <a:cs typeface="+mn-cs"/>
              </a:rPr>
              <a:t>Perform end of study visit and any long-term follow up required</a:t>
            </a:r>
          </a:p>
          <a:p>
            <a:pPr marL="3112435" marR="0" lvl="1" indent="-1143000" algn="l" defTabSz="196943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7200" b="0" i="0" u="none" strike="noStrike" kern="1200" cap="none" spc="0" normalizeH="0" baseline="0" noProof="0" dirty="0">
                <a:ln>
                  <a:noFill/>
                </a:ln>
                <a:solidFill>
                  <a:prstClr val="black"/>
                </a:solidFill>
                <a:effectLst/>
                <a:uLnTx/>
                <a:uFillTx/>
                <a:latin typeface="Calibri" panose="020F0502020204030204"/>
                <a:ea typeface="+mn-ea"/>
                <a:cs typeface="+mn-cs"/>
              </a:rPr>
              <a:t>Manage all subjects through the study procedures</a:t>
            </a:r>
          </a:p>
          <a:p>
            <a:pPr marL="3112435" marR="0" lvl="1" indent="-1143000" algn="l" defTabSz="196943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7200" b="0" i="0" u="none" strike="noStrike" kern="1200" cap="none" spc="0" normalizeH="0" baseline="0" noProof="0" dirty="0">
                <a:ln>
                  <a:noFill/>
                </a:ln>
                <a:solidFill>
                  <a:prstClr val="black"/>
                </a:solidFill>
                <a:effectLst/>
                <a:uLnTx/>
                <a:uFillTx/>
                <a:latin typeface="Calibri" panose="020F0502020204030204"/>
                <a:ea typeface="+mn-ea"/>
                <a:cs typeface="+mn-cs"/>
              </a:rPr>
              <a:t>Monitor subjects' safety throughout the duration of subjects' participation</a:t>
            </a:r>
          </a:p>
          <a:p>
            <a:pPr marL="3112435" marR="0" lvl="1" indent="-1143000" algn="l" defTabSz="196943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7200" b="0" i="0" u="none" strike="noStrike" kern="1200" cap="none" spc="0" normalizeH="0" baseline="0" noProof="0" dirty="0">
                <a:ln>
                  <a:noFill/>
                </a:ln>
                <a:solidFill>
                  <a:prstClr val="black"/>
                </a:solidFill>
                <a:effectLst/>
                <a:uLnTx/>
                <a:uFillTx/>
                <a:latin typeface="Calibri" panose="020F0502020204030204"/>
                <a:ea typeface="+mn-ea"/>
                <a:cs typeface="+mn-cs"/>
              </a:rPr>
              <a:t>Project and record subject population target numbers – screening and enrollment</a:t>
            </a:r>
          </a:p>
          <a:p>
            <a:pPr marL="3112435" marR="0" lvl="1" indent="-1143000" algn="l" defTabSz="196943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7200" b="0" i="0" u="none" strike="noStrike" kern="1200" cap="none" spc="0" normalizeH="0" baseline="0" noProof="0" dirty="0">
                <a:ln>
                  <a:noFill/>
                </a:ln>
                <a:solidFill>
                  <a:prstClr val="black"/>
                </a:solidFill>
                <a:effectLst/>
                <a:uLnTx/>
                <a:uFillTx/>
                <a:latin typeface="Calibri" panose="020F0502020204030204"/>
                <a:ea typeface="+mn-ea"/>
                <a:cs typeface="+mn-cs"/>
              </a:rPr>
              <a:t>Periodic, interval communication about subject recruitment and enrollment to PI</a:t>
            </a:r>
          </a:p>
          <a:p>
            <a:pPr marL="5081869" marR="0" lvl="2" indent="-1143000" algn="l" defTabSz="196943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7200" b="0" i="0" u="none" strike="noStrike" kern="1200" cap="none" spc="0" normalizeH="0" baseline="0" noProof="0" dirty="0">
                <a:ln>
                  <a:noFill/>
                </a:ln>
                <a:solidFill>
                  <a:prstClr val="black"/>
                </a:solidFill>
                <a:effectLst/>
                <a:uLnTx/>
                <a:uFillTx/>
                <a:latin typeface="Calibri" panose="020F0502020204030204"/>
                <a:ea typeface="+mn-ea"/>
                <a:cs typeface="+mn-cs"/>
              </a:rPr>
              <a:t>Includes subjects in-process, completed, in long-term follow-up, or withdrew/terminated</a:t>
            </a:r>
          </a:p>
          <a:p>
            <a:pPr marL="5081869" marR="0" lvl="2" indent="-1143000" algn="l" defTabSz="196943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7200" b="0" i="0" u="none" strike="noStrike" kern="1200" cap="none" spc="0" normalizeH="0" baseline="0" noProof="0" dirty="0">
                <a:ln>
                  <a:noFill/>
                </a:ln>
                <a:solidFill>
                  <a:prstClr val="black"/>
                </a:solidFill>
                <a:effectLst/>
                <a:uLnTx/>
                <a:uFillTx/>
                <a:latin typeface="Calibri" panose="020F0502020204030204"/>
                <a:ea typeface="+mn-ea"/>
                <a:cs typeface="+mn-cs"/>
              </a:rPr>
              <a:t>Any issues and concerns with existing study protocol procedures</a:t>
            </a:r>
          </a:p>
          <a:p>
            <a:pPr marL="5081869" marR="0" lvl="2" indent="-1143000" algn="l" defTabSz="196943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7200" b="0" i="0" u="none" strike="noStrike" kern="1200" cap="none" spc="0" normalizeH="0" baseline="0" noProof="0" dirty="0">
                <a:ln>
                  <a:noFill/>
                </a:ln>
                <a:solidFill>
                  <a:prstClr val="black"/>
                </a:solidFill>
                <a:effectLst/>
                <a:uLnTx/>
                <a:uFillTx/>
                <a:latin typeface="Calibri" panose="020F0502020204030204"/>
                <a:ea typeface="+mn-ea"/>
                <a:cs typeface="+mn-cs"/>
              </a:rPr>
              <a:t>Issues and concerns related to subject safety/well-being, including privacy and confidentiality </a:t>
            </a:r>
          </a:p>
          <a:p>
            <a:pPr marL="3112435" marR="0" lvl="1" indent="-1143000" algn="l" defTabSz="1969435"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7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itle 1">
            <a:extLst>
              <a:ext uri="{FF2B5EF4-FFF2-40B4-BE49-F238E27FC236}">
                <a16:creationId xmlns:a16="http://schemas.microsoft.com/office/drawing/2014/main" id="{E1881DF2-F031-313F-3D3F-202D2E30D605}"/>
              </a:ext>
            </a:extLst>
          </p:cNvPr>
          <p:cNvSpPr txBox="1">
            <a:spLocks/>
          </p:cNvSpPr>
          <p:nvPr/>
        </p:nvSpPr>
        <p:spPr>
          <a:xfrm>
            <a:off x="524925" y="6041919"/>
            <a:ext cx="42808245" cy="1952003"/>
          </a:xfrm>
          <a:prstGeom prst="rect">
            <a:avLst/>
          </a:prstGeom>
        </p:spPr>
        <p:txBody>
          <a:bodyPr lIns="731520" tIns="365760" rIns="731520" bIns="365760"/>
          <a:lstStyle>
            <a:lvl1pPr algn="l" defTabSz="1969435" rtl="0" eaLnBrk="1" latinLnBrk="0" hangingPunct="1">
              <a:spcBef>
                <a:spcPct val="0"/>
              </a:spcBef>
              <a:buNone/>
              <a:defRPr sz="7200" b="0" i="0" kern="1200">
                <a:solidFill>
                  <a:srgbClr val="663300"/>
                </a:solidFill>
                <a:latin typeface="Source Sans Pro" charset="0"/>
                <a:ea typeface="Source Sans Pro" charset="0"/>
                <a:cs typeface="Source Sans Pro" charset="0"/>
              </a:defRPr>
            </a:lvl1pPr>
          </a:lstStyle>
          <a:p>
            <a:pPr marL="0" marR="0" lvl="0" indent="0" algn="ctr" defTabSz="1969435" rtl="0" eaLnBrk="1" fontAlgn="auto" latinLnBrk="0" hangingPunct="1">
              <a:lnSpc>
                <a:spcPct val="100000"/>
              </a:lnSpc>
              <a:spcBef>
                <a:spcPct val="0"/>
              </a:spcBef>
              <a:spcAft>
                <a:spcPts val="0"/>
              </a:spcAft>
              <a:buClrTx/>
              <a:buSzTx/>
              <a:buFontTx/>
              <a:buNone/>
              <a:tabLst/>
              <a:defRPr/>
            </a:pPr>
            <a:r>
              <a:rPr kumimoji="0" lang="en-US" sz="8800" b="1" i="0" u="none" strike="noStrike" kern="1200" cap="none" spc="0" normalizeH="0" baseline="0" noProof="0" dirty="0">
                <a:ln>
                  <a:noFill/>
                </a:ln>
                <a:solidFill>
                  <a:srgbClr val="663300"/>
                </a:solidFill>
                <a:effectLst/>
                <a:uLnTx/>
                <a:uFillTx/>
                <a:latin typeface="Source Sans Pro" charset="0"/>
                <a:ea typeface="Source Sans Pro" charset="0"/>
              </a:rPr>
              <a:t>Implementation - Phase 2</a:t>
            </a:r>
          </a:p>
        </p:txBody>
      </p:sp>
      <p:pic>
        <p:nvPicPr>
          <p:cNvPr id="8" name="Picture 7" descr="A group of people looking at papers">
            <a:extLst>
              <a:ext uri="{FF2B5EF4-FFF2-40B4-BE49-F238E27FC236}">
                <a16:creationId xmlns:a16="http://schemas.microsoft.com/office/drawing/2014/main" id="{31C3FB72-CC11-E117-C25E-B8CA4474D882}"/>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2777537" y="19059052"/>
            <a:ext cx="18336126" cy="12372255"/>
          </a:xfrm>
          <a:prstGeom prst="rect">
            <a:avLst/>
          </a:prstGeom>
        </p:spPr>
      </p:pic>
    </p:spTree>
    <p:extLst>
      <p:ext uri="{BB962C8B-B14F-4D97-AF65-F5344CB8AC3E}">
        <p14:creationId xmlns:p14="http://schemas.microsoft.com/office/powerpoint/2010/main" val="3992750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524933" y="4341027"/>
            <a:ext cx="42808245" cy="27944064"/>
          </a:xfrm>
          <a:prstGeom prst="roundRect">
            <a:avLst>
              <a:gd name="adj" fmla="val 2369"/>
            </a:avLst>
          </a:prstGeom>
          <a:solidFill>
            <a:srgbClr val="F8C01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969435" rtl="0" eaLnBrk="1" fontAlgn="auto" latinLnBrk="0" hangingPunct="1">
              <a:lnSpc>
                <a:spcPct val="100000"/>
              </a:lnSpc>
              <a:spcBef>
                <a:spcPts val="0"/>
              </a:spcBef>
              <a:spcAft>
                <a:spcPts val="0"/>
              </a:spcAft>
              <a:buClrTx/>
              <a:buSzTx/>
              <a:buFontTx/>
              <a:buNone/>
              <a:tabLst/>
              <a:defRPr/>
            </a:pPr>
            <a:endParaRPr kumimoji="0" lang="en-US" sz="7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524933" y="4632718"/>
            <a:ext cx="42808245" cy="1952003"/>
          </a:xfrm>
        </p:spPr>
        <p:txBody>
          <a:bodyPr lIns="731520" tIns="365760" rIns="731520" bIns="365760"/>
          <a:lstStyle/>
          <a:p>
            <a:pPr algn="ctr"/>
            <a:r>
              <a:rPr lang="en-US" sz="9600" u="sng" dirty="0">
                <a:latin typeface="Britannic Bold" panose="020B0903060703020204" pitchFamily="34" charset="0"/>
              </a:rPr>
              <a:t>Human Subjects Research Project and Protocol Development</a:t>
            </a:r>
          </a:p>
        </p:txBody>
      </p:sp>
      <p:sp>
        <p:nvSpPr>
          <p:cNvPr id="5" name="TextBox 4">
            <a:extLst>
              <a:ext uri="{FF2B5EF4-FFF2-40B4-BE49-F238E27FC236}">
                <a16:creationId xmlns:a16="http://schemas.microsoft.com/office/drawing/2014/main" id="{FF5E0103-EDFE-0FDE-313D-B685339726EF}"/>
              </a:ext>
            </a:extLst>
          </p:cNvPr>
          <p:cNvSpPr txBox="1"/>
          <p:nvPr/>
        </p:nvSpPr>
        <p:spPr>
          <a:xfrm>
            <a:off x="13465916" y="1053956"/>
            <a:ext cx="29290001" cy="2431435"/>
          </a:xfrm>
          <a:prstGeom prst="rect">
            <a:avLst/>
          </a:prstGeom>
          <a:noFill/>
          <a:ln>
            <a:noFill/>
          </a:ln>
          <a:effectLst/>
        </p:spPr>
        <p:txBody>
          <a:bodyPr wrap="square" rtlCol="0">
            <a:spAutoFit/>
          </a:bodyPr>
          <a:lstStyle/>
          <a:p>
            <a:pPr marL="0" marR="0" lvl="0" indent="0" algn="l" defTabSz="1969435" rtl="0" eaLnBrk="1" fontAlgn="auto" latinLnBrk="0" hangingPunct="1">
              <a:lnSpc>
                <a:spcPct val="100000"/>
              </a:lnSpc>
              <a:spcBef>
                <a:spcPts val="0"/>
              </a:spcBef>
              <a:spcAft>
                <a:spcPts val="2400"/>
              </a:spcAft>
              <a:buClrTx/>
              <a:buSzTx/>
              <a:buFontTx/>
              <a:buNone/>
              <a:tabLst/>
              <a:defRPr/>
            </a:pPr>
            <a:r>
              <a:rPr kumimoji="0" lang="en-US" sz="7200" b="1" i="0" u="sng" strike="noStrike" kern="1200" cap="none" spc="0" normalizeH="0" baseline="0" noProof="0" dirty="0">
                <a:ln>
                  <a:noFill/>
                </a:ln>
                <a:solidFill>
                  <a:srgbClr val="6D3219"/>
                </a:solidFill>
                <a:effectLst/>
                <a:uLnTx/>
                <a:uFillTx/>
                <a:latin typeface="Source Sans Pro Semibold" charset="0"/>
                <a:ea typeface="Source Sans Pro Semibold" charset="0"/>
                <a:cs typeface="Source Sans Pro Semibold" charset="0"/>
              </a:rPr>
              <a:t>Rowan Institutional Review Board</a:t>
            </a:r>
          </a:p>
          <a:p>
            <a:pPr marL="0" marR="0" lvl="0" indent="0" algn="l" defTabSz="1969435" rtl="0" eaLnBrk="1" fontAlgn="auto" latinLnBrk="0" hangingPunct="1">
              <a:lnSpc>
                <a:spcPct val="100000"/>
              </a:lnSpc>
              <a:spcBef>
                <a:spcPts val="0"/>
              </a:spcBef>
              <a:spcAft>
                <a:spcPts val="2400"/>
              </a:spcAft>
              <a:buClrTx/>
              <a:buSzTx/>
              <a:buFontTx/>
              <a:buNone/>
              <a:tabLst/>
              <a:defRPr/>
            </a:pPr>
            <a:r>
              <a:rPr kumimoji="0" lang="en-US" sz="5400" b="1" i="0" u="none" strike="noStrike" kern="1200" cap="none" spc="0" normalizeH="0" baseline="0" noProof="0" dirty="0">
                <a:ln>
                  <a:noFill/>
                </a:ln>
                <a:solidFill>
                  <a:srgbClr val="6D3219"/>
                </a:solidFill>
                <a:effectLst/>
                <a:uLnTx/>
                <a:uFillTx/>
                <a:latin typeface="Source Sans Pro Semibold" charset="0"/>
                <a:ea typeface="Source Sans Pro Semibold" charset="0"/>
                <a:cs typeface="Source Sans Pro" charset="0"/>
              </a:rPr>
              <a:t>Office of Research Compliance, Division of University Research</a:t>
            </a:r>
            <a:endParaRPr kumimoji="0" lang="en-US" sz="3200" b="0" i="0" u="none" strike="noStrike" kern="1200" cap="none" spc="0" normalizeH="0" baseline="0" noProof="0" dirty="0">
              <a:ln>
                <a:noFill/>
              </a:ln>
              <a:solidFill>
                <a:srgbClr val="6D3219"/>
              </a:solidFill>
              <a:effectLst/>
              <a:uLnTx/>
              <a:uFillTx/>
              <a:latin typeface="Source Sans Pro" charset="0"/>
              <a:ea typeface="Source Sans Pro" charset="0"/>
              <a:cs typeface="Source Sans Pro" charset="0"/>
            </a:endParaRPr>
          </a:p>
        </p:txBody>
      </p:sp>
      <p:sp>
        <p:nvSpPr>
          <p:cNvPr id="7" name="Title 1">
            <a:extLst>
              <a:ext uri="{FF2B5EF4-FFF2-40B4-BE49-F238E27FC236}">
                <a16:creationId xmlns:a16="http://schemas.microsoft.com/office/drawing/2014/main" id="{E0300569-C8C4-4971-D349-A5579DAD0055}"/>
              </a:ext>
            </a:extLst>
          </p:cNvPr>
          <p:cNvSpPr txBox="1">
            <a:spLocks/>
          </p:cNvSpPr>
          <p:nvPr/>
        </p:nvSpPr>
        <p:spPr>
          <a:xfrm>
            <a:off x="353900" y="8181252"/>
            <a:ext cx="42808245" cy="24737147"/>
          </a:xfrm>
          <a:prstGeom prst="rect">
            <a:avLst/>
          </a:prstGeom>
        </p:spPr>
        <p:txBody>
          <a:bodyPr lIns="731520" tIns="365760" rIns="731520" bIns="365760"/>
          <a:lstStyle>
            <a:lvl1pPr algn="l" defTabSz="1969435" rtl="0" eaLnBrk="1" latinLnBrk="0" hangingPunct="1">
              <a:spcBef>
                <a:spcPct val="0"/>
              </a:spcBef>
              <a:buNone/>
              <a:defRPr sz="7200" b="0" i="0" kern="1200">
                <a:solidFill>
                  <a:srgbClr val="663300"/>
                </a:solidFill>
                <a:latin typeface="Source Sans Pro" charset="0"/>
                <a:ea typeface="Source Sans Pro" charset="0"/>
                <a:cs typeface="Source Sans Pro" charset="0"/>
              </a:defRPr>
            </a:lvl1pPr>
          </a:lstStyle>
          <a:p>
            <a:pPr marL="1143000" marR="0" lvl="0" indent="-1143000" algn="l" defTabSz="1969435"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sz="8000" b="0" i="0" u="none" strike="noStrike" kern="1200" cap="none" spc="0" normalizeH="0" baseline="0" noProof="0" dirty="0">
                <a:ln>
                  <a:noFill/>
                </a:ln>
                <a:solidFill>
                  <a:srgbClr val="663300"/>
                </a:solidFill>
                <a:effectLst/>
                <a:uLnTx/>
                <a:uFillTx/>
                <a:latin typeface="Source Sans Pro" charset="0"/>
                <a:ea typeface="Source Sans Pro" charset="0"/>
              </a:rPr>
              <a:t>Implementation – Phase 3</a:t>
            </a:r>
          </a:p>
          <a:p>
            <a:pPr marL="3112435" marR="0" lvl="1" indent="-1143000" algn="l" defTabSz="196943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7200" b="0" i="0" u="none" strike="noStrike" kern="1200" cap="none" spc="0" normalizeH="0" baseline="0" noProof="0" dirty="0">
                <a:ln>
                  <a:noFill/>
                </a:ln>
                <a:solidFill>
                  <a:prstClr val="black"/>
                </a:solidFill>
                <a:effectLst/>
                <a:uLnTx/>
                <a:uFillTx/>
                <a:latin typeface="Calibri" panose="020F0502020204030204"/>
                <a:ea typeface="+mn-ea"/>
                <a:cs typeface="+mn-cs"/>
              </a:rPr>
              <a:t>De-identification of research data for analysis and reporting (if necessary)</a:t>
            </a:r>
          </a:p>
          <a:p>
            <a:pPr marL="3112435" marR="0" lvl="1" indent="-1143000" algn="l" defTabSz="196943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7200" b="0" i="0" u="none" strike="noStrike" kern="1200" cap="none" spc="0" normalizeH="0" baseline="0" noProof="0" dirty="0">
                <a:ln>
                  <a:noFill/>
                </a:ln>
                <a:solidFill>
                  <a:prstClr val="black"/>
                </a:solidFill>
                <a:effectLst/>
                <a:uLnTx/>
                <a:uFillTx/>
                <a:latin typeface="Calibri" panose="020F0502020204030204"/>
                <a:ea typeface="+mn-ea"/>
                <a:cs typeface="+mn-cs"/>
              </a:rPr>
              <a:t>Continuous PI or Co-Investigator monitoring</a:t>
            </a:r>
          </a:p>
          <a:p>
            <a:pPr marL="5081869" marR="0" lvl="2" indent="-1143000" algn="l" defTabSz="196943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7200" b="0" i="0" u="none" strike="noStrike" kern="1200" cap="none" spc="0" normalizeH="0" baseline="0" noProof="0" dirty="0">
                <a:ln>
                  <a:noFill/>
                </a:ln>
                <a:solidFill>
                  <a:prstClr val="black"/>
                </a:solidFill>
                <a:effectLst/>
                <a:uLnTx/>
                <a:uFillTx/>
                <a:latin typeface="Calibri" panose="020F0502020204030204"/>
                <a:ea typeface="+mn-ea"/>
                <a:cs typeface="+mn-cs"/>
              </a:rPr>
              <a:t>Includes review of any protocol deviations, adverse events, or unanticipated and/or unassociated adverse events, data safety monitoring boards meeting results, reporting incidents to Rowan IRB and/or sponsor</a:t>
            </a:r>
          </a:p>
          <a:p>
            <a:pPr marL="5081869" marR="0" lvl="2" indent="-1143000" algn="l" defTabSz="196943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7200" b="0" i="0" u="none" strike="noStrike" kern="1200" cap="none" spc="0" normalizeH="0" baseline="0" noProof="0" dirty="0">
                <a:ln>
                  <a:noFill/>
                </a:ln>
                <a:solidFill>
                  <a:prstClr val="black"/>
                </a:solidFill>
                <a:effectLst/>
                <a:uLnTx/>
                <a:uFillTx/>
                <a:latin typeface="Calibri" panose="020F0502020204030204"/>
                <a:ea typeface="+mn-ea"/>
                <a:cs typeface="+mn-cs"/>
              </a:rPr>
              <a:t>Includes collaborator(s) and non-Rowan entity support performance</a:t>
            </a:r>
          </a:p>
          <a:p>
            <a:pPr marL="5081869" marR="0" lvl="2" indent="-1143000" algn="l" defTabSz="196943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7200" b="0" i="0" u="none" strike="noStrike" kern="1200" cap="none" spc="0" normalizeH="0" baseline="0" noProof="0" dirty="0">
                <a:ln>
                  <a:noFill/>
                </a:ln>
                <a:solidFill>
                  <a:prstClr val="black"/>
                </a:solidFill>
                <a:effectLst/>
                <a:uLnTx/>
                <a:uFillTx/>
                <a:latin typeface="Calibri" panose="020F0502020204030204"/>
                <a:ea typeface="+mn-ea"/>
                <a:cs typeface="+mn-cs"/>
              </a:rPr>
              <a:t>Includes monitoring and communicating training needs and expirations of any current, approved training or certificates</a:t>
            </a:r>
          </a:p>
          <a:p>
            <a:pPr marL="3112435" marR="0" lvl="1" indent="-1143000" algn="l" defTabSz="196943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7200" b="0" i="0" u="none" strike="noStrike" kern="1200" cap="none" spc="0" normalizeH="0" baseline="0" noProof="0" dirty="0">
                <a:ln>
                  <a:noFill/>
                </a:ln>
                <a:solidFill>
                  <a:prstClr val="black"/>
                </a:solidFill>
                <a:effectLst/>
                <a:uLnTx/>
                <a:uFillTx/>
                <a:latin typeface="Calibri" panose="020F0502020204030204"/>
                <a:ea typeface="+mn-ea"/>
                <a:cs typeface="+mn-cs"/>
              </a:rPr>
              <a:t>Communicating adverse events to data safety monitoring boards</a:t>
            </a:r>
          </a:p>
          <a:p>
            <a:pPr marL="3112435" marR="0" lvl="1" indent="-1143000" algn="l" defTabSz="196943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7200" b="0" i="0" u="none" strike="noStrike" kern="1200" cap="none" spc="0" normalizeH="0" baseline="0" noProof="0" dirty="0">
                <a:ln>
                  <a:noFill/>
                </a:ln>
                <a:solidFill>
                  <a:prstClr val="black"/>
                </a:solidFill>
                <a:effectLst/>
                <a:uLnTx/>
                <a:uFillTx/>
                <a:latin typeface="Calibri" panose="020F0502020204030204"/>
                <a:ea typeface="+mn-ea"/>
                <a:cs typeface="+mn-cs"/>
              </a:rPr>
              <a:t>Any changes to study protocol and procedures are evaluated</a:t>
            </a:r>
          </a:p>
          <a:p>
            <a:pPr marL="5081869" marR="0" lvl="2" indent="-1143000" algn="l" defTabSz="196943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7200" b="1" i="0" u="none" strike="noStrike" kern="1200" cap="none" spc="0" normalizeH="0" baseline="0" noProof="0" dirty="0">
                <a:ln>
                  <a:noFill/>
                </a:ln>
                <a:solidFill>
                  <a:prstClr val="black"/>
                </a:solidFill>
                <a:effectLst/>
                <a:uLnTx/>
                <a:uFillTx/>
                <a:latin typeface="Calibri" panose="020F0502020204030204"/>
                <a:ea typeface="+mn-ea"/>
                <a:cs typeface="+mn-cs"/>
              </a:rPr>
              <a:t>Note: </a:t>
            </a:r>
            <a:r>
              <a:rPr kumimoji="0" lang="en-US" sz="7200" i="0" u="none" strike="noStrike" kern="1200" cap="none" spc="0" normalizeH="0" baseline="0" noProof="0" dirty="0">
                <a:ln>
                  <a:noFill/>
                </a:ln>
                <a:solidFill>
                  <a:prstClr val="black"/>
                </a:solidFill>
                <a:effectLst/>
                <a:uLnTx/>
                <a:uFillTx/>
                <a:latin typeface="Calibri" panose="020F0502020204030204"/>
                <a:ea typeface="+mn-ea"/>
                <a:cs typeface="+mn-cs"/>
              </a:rPr>
              <a:t>Prior to implementing any revised study procedures/protocol, need to submit a Modification to Rowan IRB for review and approval</a:t>
            </a:r>
          </a:p>
          <a:p>
            <a:pPr marL="5081869" marR="0" lvl="2" indent="-1143000" algn="l" defTabSz="196943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7200" b="0" i="0" u="none" strike="noStrike" kern="1200" cap="none" spc="0" normalizeH="0" baseline="0" noProof="0" dirty="0">
                <a:ln>
                  <a:noFill/>
                </a:ln>
                <a:solidFill>
                  <a:prstClr val="black"/>
                </a:solidFill>
                <a:effectLst/>
                <a:uLnTx/>
                <a:uFillTx/>
                <a:latin typeface="Calibri" panose="020F0502020204030204"/>
                <a:ea typeface="+mn-ea"/>
                <a:cs typeface="+mn-cs"/>
              </a:rPr>
              <a:t>Includes effects to current subject populations already participating, subject populations yet to be enrolled, privacy, confidentiality, regulatory considerations, risk-benefit assessment, data management plan, resource allocation, non-Rowan entity support, ancillary committee or additional approvals, Rowan and sponsor policies and procedures, sponsor award/contract terms</a:t>
            </a:r>
          </a:p>
          <a:p>
            <a:pPr marL="3112435" marR="0" lvl="1" indent="-1143000" algn="l" defTabSz="196943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7200" b="1" i="0" u="none" strike="noStrike" kern="1200" cap="none" spc="0" normalizeH="0" baseline="0" noProof="0" dirty="0">
                <a:ln>
                  <a:noFill/>
                </a:ln>
                <a:solidFill>
                  <a:prstClr val="black"/>
                </a:solidFill>
                <a:effectLst/>
                <a:uLnTx/>
                <a:uFillTx/>
                <a:latin typeface="Calibri" panose="020F0502020204030204"/>
                <a:ea typeface="+mn-ea"/>
                <a:cs typeface="+mn-cs"/>
              </a:rPr>
              <a:t>IMPORTANT:</a:t>
            </a:r>
            <a:r>
              <a:rPr kumimoji="0" lang="en-US" sz="7200" b="0" i="0" u="none" strike="noStrike" kern="1200" cap="none" spc="0" normalizeH="0" baseline="0" noProof="0" dirty="0">
                <a:ln>
                  <a:noFill/>
                </a:ln>
                <a:solidFill>
                  <a:prstClr val="black"/>
                </a:solidFill>
                <a:effectLst/>
                <a:uLnTx/>
                <a:uFillTx/>
                <a:latin typeface="Calibri" panose="020F0502020204030204"/>
                <a:ea typeface="+mn-ea"/>
                <a:cs typeface="+mn-cs"/>
              </a:rPr>
              <a:t> PI review and approval of any changes prior to submitting to Rowan IRB for review and approval</a:t>
            </a:r>
          </a:p>
        </p:txBody>
      </p:sp>
      <p:sp>
        <p:nvSpPr>
          <p:cNvPr id="4" name="Title 1">
            <a:extLst>
              <a:ext uri="{FF2B5EF4-FFF2-40B4-BE49-F238E27FC236}">
                <a16:creationId xmlns:a16="http://schemas.microsoft.com/office/drawing/2014/main" id="{0C8F00DF-39CF-EE5C-FCDC-E33C9472DECF}"/>
              </a:ext>
            </a:extLst>
          </p:cNvPr>
          <p:cNvSpPr txBox="1">
            <a:spLocks/>
          </p:cNvSpPr>
          <p:nvPr/>
        </p:nvSpPr>
        <p:spPr>
          <a:xfrm>
            <a:off x="524932" y="6229249"/>
            <a:ext cx="42808245" cy="1562981"/>
          </a:xfrm>
          <a:prstGeom prst="rect">
            <a:avLst/>
          </a:prstGeom>
        </p:spPr>
        <p:txBody>
          <a:bodyPr lIns="731520" tIns="365760" rIns="731520" bIns="365760"/>
          <a:lstStyle>
            <a:lvl1pPr algn="l" defTabSz="1969435" rtl="0" eaLnBrk="1" latinLnBrk="0" hangingPunct="1">
              <a:spcBef>
                <a:spcPct val="0"/>
              </a:spcBef>
              <a:buNone/>
              <a:defRPr sz="7200" b="0" i="0" kern="1200">
                <a:solidFill>
                  <a:srgbClr val="663300"/>
                </a:solidFill>
                <a:latin typeface="Source Sans Pro" charset="0"/>
                <a:ea typeface="Source Sans Pro" charset="0"/>
                <a:cs typeface="Source Sans Pro" charset="0"/>
              </a:defRPr>
            </a:lvl1pPr>
          </a:lstStyle>
          <a:p>
            <a:pPr marL="0" marR="0" lvl="0" indent="0" algn="ctr" defTabSz="1969435" rtl="0" eaLnBrk="1" fontAlgn="auto" latinLnBrk="0" hangingPunct="1">
              <a:lnSpc>
                <a:spcPct val="100000"/>
              </a:lnSpc>
              <a:spcBef>
                <a:spcPct val="0"/>
              </a:spcBef>
              <a:spcAft>
                <a:spcPts val="0"/>
              </a:spcAft>
              <a:buClrTx/>
              <a:buSzTx/>
              <a:buFontTx/>
              <a:buNone/>
              <a:tabLst/>
              <a:defRPr/>
            </a:pPr>
            <a:r>
              <a:rPr kumimoji="0" lang="en-US" sz="8800" b="1" i="0" u="none" strike="noStrike" kern="1200" cap="none" spc="0" normalizeH="0" baseline="0" noProof="0" dirty="0">
                <a:ln>
                  <a:noFill/>
                </a:ln>
                <a:solidFill>
                  <a:srgbClr val="663300"/>
                </a:solidFill>
                <a:effectLst/>
                <a:uLnTx/>
                <a:uFillTx/>
                <a:latin typeface="Source Sans Pro" charset="0"/>
                <a:ea typeface="Source Sans Pro" charset="0"/>
              </a:rPr>
              <a:t>Implementation Phase 3</a:t>
            </a:r>
          </a:p>
        </p:txBody>
      </p:sp>
    </p:spTree>
    <p:extLst>
      <p:ext uri="{BB962C8B-B14F-4D97-AF65-F5344CB8AC3E}">
        <p14:creationId xmlns:p14="http://schemas.microsoft.com/office/powerpoint/2010/main" val="16054582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361109" y="4352544"/>
            <a:ext cx="42808245" cy="27944064"/>
          </a:xfrm>
          <a:prstGeom prst="roundRect">
            <a:avLst>
              <a:gd name="adj" fmla="val 2369"/>
            </a:avLst>
          </a:prstGeom>
          <a:solidFill>
            <a:srgbClr val="F8C01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524933" y="4352544"/>
            <a:ext cx="42808245" cy="1952003"/>
          </a:xfrm>
        </p:spPr>
        <p:txBody>
          <a:bodyPr lIns="731520" tIns="365760" rIns="731520" bIns="365760"/>
          <a:lstStyle/>
          <a:p>
            <a:pPr algn="ctr"/>
            <a:r>
              <a:rPr lang="en-US" sz="9600" u="sng" dirty="0">
                <a:latin typeface="Britannic Bold" panose="020B0903060703020204" pitchFamily="34" charset="0"/>
              </a:rPr>
              <a:t>Research Ethics</a:t>
            </a:r>
          </a:p>
        </p:txBody>
      </p:sp>
      <p:sp>
        <p:nvSpPr>
          <p:cNvPr id="5" name="TextBox 4">
            <a:extLst>
              <a:ext uri="{FF2B5EF4-FFF2-40B4-BE49-F238E27FC236}">
                <a16:creationId xmlns:a16="http://schemas.microsoft.com/office/drawing/2014/main" id="{FF5E0103-EDFE-0FDE-313D-B685339726EF}"/>
              </a:ext>
            </a:extLst>
          </p:cNvPr>
          <p:cNvSpPr txBox="1"/>
          <p:nvPr/>
        </p:nvSpPr>
        <p:spPr>
          <a:xfrm>
            <a:off x="13465916" y="1053956"/>
            <a:ext cx="29290001" cy="2431435"/>
          </a:xfrm>
          <a:prstGeom prst="rect">
            <a:avLst/>
          </a:prstGeom>
          <a:noFill/>
          <a:ln>
            <a:noFill/>
          </a:ln>
          <a:effectLst/>
        </p:spPr>
        <p:txBody>
          <a:bodyPr wrap="square" rtlCol="0">
            <a:spAutoFit/>
          </a:bodyPr>
          <a:lstStyle/>
          <a:p>
            <a:pPr>
              <a:spcAft>
                <a:spcPts val="2400"/>
              </a:spcAft>
            </a:pPr>
            <a:r>
              <a:rPr lang="en-US" sz="7200" b="1" u="sng" dirty="0">
                <a:solidFill>
                  <a:srgbClr val="6D3219"/>
                </a:solidFill>
                <a:latin typeface="Source Sans Pro Semibold" charset="0"/>
                <a:ea typeface="Source Sans Pro Semibold" charset="0"/>
                <a:cs typeface="Source Sans Pro Semibold" charset="0"/>
              </a:rPr>
              <a:t>Rowan Institutional Review Board</a:t>
            </a:r>
          </a:p>
          <a:p>
            <a:pPr>
              <a:spcAft>
                <a:spcPts val="2400"/>
              </a:spcAft>
            </a:pPr>
            <a:r>
              <a:rPr lang="en-US" sz="5400" b="1" dirty="0">
                <a:solidFill>
                  <a:srgbClr val="6D3219"/>
                </a:solidFill>
                <a:latin typeface="Source Sans Pro Semibold" charset="0"/>
                <a:ea typeface="Source Sans Pro Semibold" charset="0"/>
                <a:cs typeface="Source Sans Pro" charset="0"/>
              </a:rPr>
              <a:t>Office of Research Compliance, Division of University Research</a:t>
            </a:r>
            <a:endParaRPr lang="en-US" sz="3200" dirty="0">
              <a:solidFill>
                <a:srgbClr val="6D3219"/>
              </a:solidFill>
              <a:latin typeface="Source Sans Pro" charset="0"/>
              <a:ea typeface="Source Sans Pro" charset="0"/>
              <a:cs typeface="Source Sans Pro" charset="0"/>
            </a:endParaRPr>
          </a:p>
        </p:txBody>
      </p:sp>
      <p:sp>
        <p:nvSpPr>
          <p:cNvPr id="7" name="Title 1">
            <a:extLst>
              <a:ext uri="{FF2B5EF4-FFF2-40B4-BE49-F238E27FC236}">
                <a16:creationId xmlns:a16="http://schemas.microsoft.com/office/drawing/2014/main" id="{E0300569-C8C4-4971-D349-A5579DAD0055}"/>
              </a:ext>
            </a:extLst>
          </p:cNvPr>
          <p:cNvSpPr txBox="1">
            <a:spLocks/>
          </p:cNvSpPr>
          <p:nvPr/>
        </p:nvSpPr>
        <p:spPr>
          <a:xfrm>
            <a:off x="524933" y="6195698"/>
            <a:ext cx="42808245" cy="8290525"/>
          </a:xfrm>
          <a:prstGeom prst="rect">
            <a:avLst/>
          </a:prstGeom>
        </p:spPr>
        <p:txBody>
          <a:bodyPr lIns="731520" tIns="365760" rIns="731520" bIns="365760"/>
          <a:lstStyle>
            <a:lvl1pPr algn="l" defTabSz="1969435" rtl="0" eaLnBrk="1" latinLnBrk="0" hangingPunct="1">
              <a:spcBef>
                <a:spcPct val="0"/>
              </a:spcBef>
              <a:buNone/>
              <a:defRPr sz="7200" b="0" i="0" kern="1200">
                <a:solidFill>
                  <a:srgbClr val="663300"/>
                </a:solidFill>
                <a:latin typeface="Source Sans Pro" charset="0"/>
                <a:ea typeface="Source Sans Pro" charset="0"/>
                <a:cs typeface="Source Sans Pro" charset="0"/>
              </a:defRPr>
            </a:lvl1pPr>
          </a:lstStyle>
          <a:p>
            <a:pPr marL="857250" indent="-857250">
              <a:buFont typeface="Arial" panose="020B0604020202020204" pitchFamily="34" charset="0"/>
              <a:buChar char="•"/>
            </a:pPr>
            <a:r>
              <a:rPr lang="en-US" sz="8000" dirty="0"/>
              <a:t>Stem from unethical research in biomedical sciences throughout the World, including in the United States</a:t>
            </a:r>
          </a:p>
          <a:p>
            <a:pPr marL="857250" indent="-857250">
              <a:buFont typeface="Arial" panose="020B0604020202020204" pitchFamily="34" charset="0"/>
              <a:buChar char="•"/>
            </a:pPr>
            <a:r>
              <a:rPr lang="en-US" sz="8000" dirty="0"/>
              <a:t>U.S. government created the National Commission for the Protection of Human Subjects of Biomedical and Behavioral Research (the Commission)</a:t>
            </a:r>
          </a:p>
          <a:p>
            <a:pPr marL="2826685" lvl="1" indent="-857250">
              <a:buFont typeface="Arial" panose="020B0604020202020204" pitchFamily="34" charset="0"/>
              <a:buChar char="•"/>
            </a:pPr>
            <a:r>
              <a:rPr lang="en-US" dirty="0"/>
              <a:t>The Commission issued the </a:t>
            </a:r>
            <a:r>
              <a:rPr lang="en-US" i="1" u="sng" dirty="0"/>
              <a:t>Belmont Report</a:t>
            </a:r>
            <a:r>
              <a:rPr lang="en-US" dirty="0"/>
              <a:t> in 1979</a:t>
            </a:r>
            <a:r>
              <a:rPr lang="en-US" i="1" dirty="0"/>
              <a:t>, </a:t>
            </a:r>
            <a:r>
              <a:rPr lang="en-US" dirty="0"/>
              <a:t>the foundational document for U.S. human subjects protections</a:t>
            </a:r>
          </a:p>
        </p:txBody>
      </p:sp>
      <p:sp>
        <p:nvSpPr>
          <p:cNvPr id="8" name="Title 1">
            <a:extLst>
              <a:ext uri="{FF2B5EF4-FFF2-40B4-BE49-F238E27FC236}">
                <a16:creationId xmlns:a16="http://schemas.microsoft.com/office/drawing/2014/main" id="{03D9B0E0-EA99-AB84-4789-ABFBE48B18E9}"/>
              </a:ext>
            </a:extLst>
          </p:cNvPr>
          <p:cNvSpPr txBox="1">
            <a:spLocks/>
          </p:cNvSpPr>
          <p:nvPr/>
        </p:nvSpPr>
        <p:spPr>
          <a:xfrm>
            <a:off x="558022" y="17305379"/>
            <a:ext cx="42808245" cy="13031644"/>
          </a:xfrm>
          <a:prstGeom prst="rect">
            <a:avLst/>
          </a:prstGeom>
        </p:spPr>
        <p:txBody>
          <a:bodyPr lIns="731520" tIns="365760" rIns="731520" bIns="365760"/>
          <a:lstStyle>
            <a:lvl1pPr algn="l" defTabSz="1969435" rtl="0" eaLnBrk="1" latinLnBrk="0" hangingPunct="1">
              <a:spcBef>
                <a:spcPct val="0"/>
              </a:spcBef>
              <a:buNone/>
              <a:defRPr sz="7200" b="0" i="0" kern="1200">
                <a:solidFill>
                  <a:srgbClr val="663300"/>
                </a:solidFill>
                <a:latin typeface="Source Sans Pro" charset="0"/>
                <a:ea typeface="Source Sans Pro" charset="0"/>
                <a:cs typeface="Source Sans Pro" charset="0"/>
              </a:defRPr>
            </a:lvl1pPr>
          </a:lstStyle>
          <a:p>
            <a:pPr marL="857250" indent="-857250">
              <a:buFont typeface="Arial" panose="020B0604020202020204" pitchFamily="34" charset="0"/>
              <a:buChar char="•"/>
            </a:pPr>
            <a:r>
              <a:rPr lang="en-US" sz="8000" dirty="0"/>
              <a:t>Respect for Persons</a:t>
            </a:r>
          </a:p>
          <a:p>
            <a:pPr marL="2826685" lvl="1" indent="-857250">
              <a:buFont typeface="Arial" panose="020B0604020202020204" pitchFamily="34" charset="0"/>
              <a:buChar char="•"/>
            </a:pPr>
            <a:r>
              <a:rPr lang="en-US" dirty="0"/>
              <a:t>Individuals treated as autonomous agents</a:t>
            </a:r>
          </a:p>
          <a:p>
            <a:pPr marL="2826685" lvl="1" indent="-857250">
              <a:buFont typeface="Arial" panose="020B0604020202020204" pitchFamily="34" charset="0"/>
              <a:buChar char="•"/>
            </a:pPr>
            <a:r>
              <a:rPr lang="en-US" dirty="0"/>
              <a:t>Individuals with diminished autonomy are entitled to protection</a:t>
            </a:r>
          </a:p>
          <a:p>
            <a:pPr marL="857250" indent="-857250">
              <a:buFont typeface="Arial" panose="020B0604020202020204" pitchFamily="34" charset="0"/>
              <a:buChar char="•"/>
            </a:pPr>
            <a:r>
              <a:rPr lang="en-US" sz="8000" dirty="0"/>
              <a:t>Beneficence</a:t>
            </a:r>
          </a:p>
          <a:p>
            <a:pPr marL="2826685" lvl="1" indent="-857250">
              <a:buFont typeface="Arial" panose="020B0604020202020204" pitchFamily="34" charset="0"/>
              <a:buChar char="•"/>
            </a:pPr>
            <a:r>
              <a:rPr lang="en-US" dirty="0"/>
              <a:t>Obligation to respect individuals' decisions</a:t>
            </a:r>
          </a:p>
          <a:p>
            <a:pPr marL="2826685" lvl="1" indent="-857250">
              <a:buFont typeface="Arial" panose="020B0604020202020204" pitchFamily="34" charset="0"/>
              <a:buChar char="•"/>
            </a:pPr>
            <a:r>
              <a:rPr lang="en-US" dirty="0"/>
              <a:t>Obligation to protect individuals from harm</a:t>
            </a:r>
          </a:p>
          <a:p>
            <a:pPr marL="2826685" lvl="1" indent="-857250">
              <a:buFont typeface="Arial" panose="020B0604020202020204" pitchFamily="34" charset="0"/>
              <a:buChar char="•"/>
            </a:pPr>
            <a:r>
              <a:rPr lang="en-US" dirty="0"/>
              <a:t>Obligation to secure individuals’ well-being</a:t>
            </a:r>
          </a:p>
          <a:p>
            <a:pPr marL="857250" indent="-857250">
              <a:buFont typeface="Arial" panose="020B0604020202020204" pitchFamily="34" charset="0"/>
              <a:buChar char="•"/>
            </a:pPr>
            <a:r>
              <a:rPr lang="en-US" sz="8000" dirty="0"/>
              <a:t>Justice</a:t>
            </a:r>
          </a:p>
          <a:p>
            <a:pPr marL="2826685" lvl="1" indent="-857250">
              <a:buFont typeface="Arial" panose="020B0604020202020204" pitchFamily="34" charset="0"/>
              <a:buChar char="•"/>
            </a:pPr>
            <a:r>
              <a:rPr lang="en-US" dirty="0"/>
              <a:t>Benefits and burdens distributed equitably so that no one individual or population is exposed to risks/harms and another population receives the benefits</a:t>
            </a:r>
          </a:p>
        </p:txBody>
      </p:sp>
      <p:sp>
        <p:nvSpPr>
          <p:cNvPr id="9" name="Title 1">
            <a:extLst>
              <a:ext uri="{FF2B5EF4-FFF2-40B4-BE49-F238E27FC236}">
                <a16:creationId xmlns:a16="http://schemas.microsoft.com/office/drawing/2014/main" id="{D3F3F31E-87BD-9AFC-A922-CFEA541C315B}"/>
              </a:ext>
            </a:extLst>
          </p:cNvPr>
          <p:cNvSpPr txBox="1">
            <a:spLocks/>
          </p:cNvSpPr>
          <p:nvPr/>
        </p:nvSpPr>
        <p:spPr>
          <a:xfrm>
            <a:off x="491844" y="15462224"/>
            <a:ext cx="42808245" cy="1952003"/>
          </a:xfrm>
          <a:prstGeom prst="rect">
            <a:avLst/>
          </a:prstGeom>
        </p:spPr>
        <p:txBody>
          <a:bodyPr lIns="731520" tIns="365760" rIns="731520" bIns="365760"/>
          <a:lstStyle>
            <a:lvl1pPr algn="l" defTabSz="1969435" rtl="0" eaLnBrk="1" latinLnBrk="0" hangingPunct="1">
              <a:spcBef>
                <a:spcPct val="0"/>
              </a:spcBef>
              <a:buNone/>
              <a:defRPr sz="7200" b="0" i="0" kern="1200">
                <a:solidFill>
                  <a:srgbClr val="663300"/>
                </a:solidFill>
                <a:latin typeface="Source Sans Pro" charset="0"/>
                <a:ea typeface="Source Sans Pro" charset="0"/>
                <a:cs typeface="Source Sans Pro" charset="0"/>
              </a:defRPr>
            </a:lvl1pPr>
          </a:lstStyle>
          <a:p>
            <a:r>
              <a:rPr lang="en-US" sz="9600" u="sng" dirty="0">
                <a:latin typeface="Britannic Bold" panose="020B0903060703020204" pitchFamily="34" charset="0"/>
              </a:rPr>
              <a:t>The </a:t>
            </a:r>
            <a:r>
              <a:rPr lang="en-US" sz="9600" i="1" u="sng" dirty="0">
                <a:latin typeface="Britannic Bold" panose="020B0903060703020204" pitchFamily="34" charset="0"/>
              </a:rPr>
              <a:t>Belmont Report</a:t>
            </a:r>
          </a:p>
        </p:txBody>
      </p:sp>
      <p:pic>
        <p:nvPicPr>
          <p:cNvPr id="12" name="Picture 11" descr="A close-up of words">
            <a:extLst>
              <a:ext uri="{FF2B5EF4-FFF2-40B4-BE49-F238E27FC236}">
                <a16:creationId xmlns:a16="http://schemas.microsoft.com/office/drawing/2014/main" id="{C95372CC-C8DF-3C83-9059-18552CA96C9B}"/>
              </a:ext>
            </a:extLst>
          </p:cNvPr>
          <p:cNvPicPr>
            <a:picLocks noChangeAspect="1"/>
          </p:cNvPicPr>
          <p:nvPr/>
        </p:nvPicPr>
        <p:blipFill>
          <a:blip r:embed="rId2">
            <a:extLst>
              <a:ext uri="{837473B0-CC2E-450A-ABE3-18F120FF3D39}">
                <a1611:picAttrSrcUrl xmlns:a1611="http://schemas.microsoft.com/office/drawing/2016/11/main" r:id="rId3"/>
              </a:ext>
            </a:extLst>
          </a:blip>
          <a:srcRect l="16459" t="17480" r="18267" b="17158"/>
          <a:stretch/>
        </p:blipFill>
        <p:spPr>
          <a:xfrm>
            <a:off x="30628085" y="13042231"/>
            <a:ext cx="12127832" cy="13912549"/>
          </a:xfrm>
          <a:prstGeom prst="rect">
            <a:avLst/>
          </a:prstGeom>
        </p:spPr>
      </p:pic>
      <p:sp>
        <p:nvSpPr>
          <p:cNvPr id="13" name="Rectangle 12">
            <a:extLst>
              <a:ext uri="{FF2B5EF4-FFF2-40B4-BE49-F238E27FC236}">
                <a16:creationId xmlns:a16="http://schemas.microsoft.com/office/drawing/2014/main" id="{00EAAE46-E620-AA1A-82A3-AA953DFB0399}"/>
              </a:ext>
            </a:extLst>
          </p:cNvPr>
          <p:cNvSpPr/>
          <p:nvPr/>
        </p:nvSpPr>
        <p:spPr>
          <a:xfrm>
            <a:off x="31422075" y="13875426"/>
            <a:ext cx="1496325" cy="7507291"/>
          </a:xfrm>
          <a:prstGeom prst="rect">
            <a:avLst/>
          </a:prstGeom>
          <a:solidFill>
            <a:srgbClr val="F0DACC"/>
          </a:solidFill>
          <a:ln>
            <a:solidFill>
              <a:srgbClr val="F0DACC"/>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4" name="Rectangle 13">
            <a:extLst>
              <a:ext uri="{FF2B5EF4-FFF2-40B4-BE49-F238E27FC236}">
                <a16:creationId xmlns:a16="http://schemas.microsoft.com/office/drawing/2014/main" id="{898DC21F-C1EF-3B3E-D177-D4553A2D1977}"/>
              </a:ext>
            </a:extLst>
          </p:cNvPr>
          <p:cNvSpPr/>
          <p:nvPr/>
        </p:nvSpPr>
        <p:spPr>
          <a:xfrm>
            <a:off x="31474608" y="13875426"/>
            <a:ext cx="2237781" cy="5663858"/>
          </a:xfrm>
          <a:prstGeom prst="rect">
            <a:avLst/>
          </a:prstGeom>
          <a:solidFill>
            <a:srgbClr val="F0DACC"/>
          </a:solidFill>
          <a:ln>
            <a:solidFill>
              <a:srgbClr val="F0DACC"/>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5" name="Rectangle 14">
            <a:extLst>
              <a:ext uri="{FF2B5EF4-FFF2-40B4-BE49-F238E27FC236}">
                <a16:creationId xmlns:a16="http://schemas.microsoft.com/office/drawing/2014/main" id="{271B0BB7-FA7E-6628-85E0-C1BEC42570FC}"/>
              </a:ext>
            </a:extLst>
          </p:cNvPr>
          <p:cNvSpPr/>
          <p:nvPr/>
        </p:nvSpPr>
        <p:spPr>
          <a:xfrm>
            <a:off x="31474609" y="25156148"/>
            <a:ext cx="8085223" cy="1415756"/>
          </a:xfrm>
          <a:prstGeom prst="rect">
            <a:avLst/>
          </a:prstGeom>
          <a:solidFill>
            <a:srgbClr val="F0DACC"/>
          </a:solidFill>
          <a:ln>
            <a:solidFill>
              <a:srgbClr val="F0DACC"/>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9767964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DD543D-4933-8DC9-9031-08E060B42E1C}"/>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CE4519CA-26A9-AAB9-03E7-E1714A6F67C2}"/>
              </a:ext>
            </a:extLst>
          </p:cNvPr>
          <p:cNvSpPr txBox="1">
            <a:spLocks/>
          </p:cNvSpPr>
          <p:nvPr/>
        </p:nvSpPr>
        <p:spPr>
          <a:xfrm>
            <a:off x="524933" y="4632718"/>
            <a:ext cx="42808245" cy="1952003"/>
          </a:xfrm>
          <a:prstGeom prst="rect">
            <a:avLst/>
          </a:prstGeom>
        </p:spPr>
        <p:txBody>
          <a:bodyPr lIns="731520" tIns="365760" rIns="731520" bIns="365760"/>
          <a:lstStyle>
            <a:lvl1pPr algn="l" defTabSz="914400" rtl="0" eaLnBrk="1" latinLnBrk="0" hangingPunct="1">
              <a:lnSpc>
                <a:spcPct val="90000"/>
              </a:lnSpc>
              <a:spcBef>
                <a:spcPct val="0"/>
              </a:spcBef>
              <a:buNone/>
              <a:defRPr sz="7200" b="0" i="0" kern="1200">
                <a:solidFill>
                  <a:srgbClr val="663300"/>
                </a:solidFill>
                <a:latin typeface="Source Sans Pro" charset="0"/>
                <a:ea typeface="Source Sans Pro" charset="0"/>
                <a:cs typeface="Source Sans Pro" charset="0"/>
              </a:defRPr>
            </a:lvl1pPr>
          </a:lstStyle>
          <a:p>
            <a:pPr algn="ctr"/>
            <a:r>
              <a:rPr lang="en-US" sz="9600" u="sng" dirty="0">
                <a:latin typeface="Britannic Bold" panose="020B0903060703020204" pitchFamily="34" charset="0"/>
              </a:rPr>
              <a:t>Human Subjects Research Project and Protocol Development</a:t>
            </a:r>
          </a:p>
        </p:txBody>
      </p:sp>
      <p:sp>
        <p:nvSpPr>
          <p:cNvPr id="5" name="TextBox 4">
            <a:extLst>
              <a:ext uri="{FF2B5EF4-FFF2-40B4-BE49-F238E27FC236}">
                <a16:creationId xmlns:a16="http://schemas.microsoft.com/office/drawing/2014/main" id="{A80541DE-B778-88EA-F628-349D05BD0506}"/>
              </a:ext>
            </a:extLst>
          </p:cNvPr>
          <p:cNvSpPr txBox="1"/>
          <p:nvPr/>
        </p:nvSpPr>
        <p:spPr>
          <a:xfrm>
            <a:off x="13465916" y="1053956"/>
            <a:ext cx="29290001" cy="2431435"/>
          </a:xfrm>
          <a:prstGeom prst="rect">
            <a:avLst/>
          </a:prstGeom>
          <a:noFill/>
          <a:ln>
            <a:noFill/>
          </a:ln>
          <a:effectLst/>
        </p:spPr>
        <p:txBody>
          <a:bodyPr wrap="square" rtlCol="0">
            <a:spAutoFit/>
          </a:bodyPr>
          <a:lstStyle/>
          <a:p>
            <a:pPr marL="0" marR="0" lvl="0" indent="0" algn="l" defTabSz="1969435" rtl="0" eaLnBrk="1" fontAlgn="auto" latinLnBrk="0" hangingPunct="1">
              <a:lnSpc>
                <a:spcPct val="100000"/>
              </a:lnSpc>
              <a:spcBef>
                <a:spcPts val="0"/>
              </a:spcBef>
              <a:spcAft>
                <a:spcPts val="2400"/>
              </a:spcAft>
              <a:buClrTx/>
              <a:buSzTx/>
              <a:buFontTx/>
              <a:buNone/>
              <a:tabLst/>
              <a:defRPr/>
            </a:pPr>
            <a:r>
              <a:rPr kumimoji="0" lang="en-US" sz="7200" b="1" i="0" u="sng" strike="noStrike" kern="1200" cap="none" spc="0" normalizeH="0" baseline="0" noProof="0" dirty="0">
                <a:ln>
                  <a:noFill/>
                </a:ln>
                <a:solidFill>
                  <a:srgbClr val="6D3219"/>
                </a:solidFill>
                <a:effectLst/>
                <a:uLnTx/>
                <a:uFillTx/>
                <a:latin typeface="Source Sans Pro Semibold" charset="0"/>
                <a:ea typeface="Source Sans Pro Semibold" charset="0"/>
                <a:cs typeface="Source Sans Pro Semibold" charset="0"/>
              </a:rPr>
              <a:t>Rowan Institutional Review Board</a:t>
            </a:r>
          </a:p>
          <a:p>
            <a:pPr marL="0" marR="0" lvl="0" indent="0" algn="l" defTabSz="1969435" rtl="0" eaLnBrk="1" fontAlgn="auto" latinLnBrk="0" hangingPunct="1">
              <a:lnSpc>
                <a:spcPct val="100000"/>
              </a:lnSpc>
              <a:spcBef>
                <a:spcPts val="0"/>
              </a:spcBef>
              <a:spcAft>
                <a:spcPts val="2400"/>
              </a:spcAft>
              <a:buClrTx/>
              <a:buSzTx/>
              <a:buFontTx/>
              <a:buNone/>
              <a:tabLst/>
              <a:defRPr/>
            </a:pPr>
            <a:r>
              <a:rPr kumimoji="0" lang="en-US" sz="5400" b="1" i="0" u="none" strike="noStrike" kern="1200" cap="none" spc="0" normalizeH="0" baseline="0" noProof="0" dirty="0">
                <a:ln>
                  <a:noFill/>
                </a:ln>
                <a:solidFill>
                  <a:srgbClr val="6D3219"/>
                </a:solidFill>
                <a:effectLst/>
                <a:uLnTx/>
                <a:uFillTx/>
                <a:latin typeface="Source Sans Pro Semibold" charset="0"/>
                <a:ea typeface="Source Sans Pro Semibold" charset="0"/>
                <a:cs typeface="Source Sans Pro" charset="0"/>
              </a:rPr>
              <a:t>Office of Research Compliance, Division of University Research</a:t>
            </a:r>
            <a:endParaRPr kumimoji="0" lang="en-US" sz="3200" b="0" i="0" u="none" strike="noStrike" kern="1200" cap="none" spc="0" normalizeH="0" baseline="0" noProof="0" dirty="0">
              <a:ln>
                <a:noFill/>
              </a:ln>
              <a:solidFill>
                <a:srgbClr val="6D3219"/>
              </a:solidFill>
              <a:effectLst/>
              <a:uLnTx/>
              <a:uFillTx/>
              <a:latin typeface="Source Sans Pro" charset="0"/>
              <a:ea typeface="Source Sans Pro" charset="0"/>
              <a:cs typeface="Source Sans Pro" charset="0"/>
            </a:endParaRPr>
          </a:p>
        </p:txBody>
      </p:sp>
      <p:pic>
        <p:nvPicPr>
          <p:cNvPr id="8" name="Picture 7" descr="A black magnifying glass with words&#10;&#10;Description automatically generated">
            <a:extLst>
              <a:ext uri="{FF2B5EF4-FFF2-40B4-BE49-F238E27FC236}">
                <a16:creationId xmlns:a16="http://schemas.microsoft.com/office/drawing/2014/main" id="{B4BC17A8-D794-4F68-2594-1632917627CD}"/>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3949473" y="8273213"/>
            <a:ext cx="17538267" cy="12386401"/>
          </a:xfrm>
          <a:prstGeom prst="rect">
            <a:avLst/>
          </a:prstGeom>
        </p:spPr>
      </p:pic>
      <p:pic>
        <p:nvPicPr>
          <p:cNvPr id="10" name="Picture 9" descr="A hand writing on a white board">
            <a:extLst>
              <a:ext uri="{FF2B5EF4-FFF2-40B4-BE49-F238E27FC236}">
                <a16:creationId xmlns:a16="http://schemas.microsoft.com/office/drawing/2014/main" id="{C5AC0C1B-0E05-E4FF-F75A-0A45899950FB}"/>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22939873" y="18125682"/>
            <a:ext cx="18579603" cy="12386402"/>
          </a:xfrm>
          <a:prstGeom prst="rect">
            <a:avLst/>
          </a:prstGeom>
        </p:spPr>
      </p:pic>
    </p:spTree>
    <p:extLst>
      <p:ext uri="{BB962C8B-B14F-4D97-AF65-F5344CB8AC3E}">
        <p14:creationId xmlns:p14="http://schemas.microsoft.com/office/powerpoint/2010/main" val="5848748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524933" y="4352544"/>
            <a:ext cx="42808245" cy="27944064"/>
          </a:xfrm>
          <a:prstGeom prst="roundRect">
            <a:avLst>
              <a:gd name="adj" fmla="val 2369"/>
            </a:avLst>
          </a:prstGeom>
          <a:solidFill>
            <a:srgbClr val="F8C01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969435" rtl="0" eaLnBrk="1" fontAlgn="auto" latinLnBrk="0" hangingPunct="1">
              <a:lnSpc>
                <a:spcPct val="100000"/>
              </a:lnSpc>
              <a:spcBef>
                <a:spcPts val="0"/>
              </a:spcBef>
              <a:spcAft>
                <a:spcPts val="0"/>
              </a:spcAft>
              <a:buClrTx/>
              <a:buSzTx/>
              <a:buFontTx/>
              <a:buNone/>
              <a:tabLst/>
              <a:defRPr/>
            </a:pPr>
            <a:endParaRPr kumimoji="0" lang="en-US" sz="7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524933" y="4632718"/>
            <a:ext cx="42808245" cy="1952003"/>
          </a:xfrm>
        </p:spPr>
        <p:txBody>
          <a:bodyPr lIns="731520" tIns="365760" rIns="731520" bIns="365760"/>
          <a:lstStyle/>
          <a:p>
            <a:pPr algn="ctr"/>
            <a:r>
              <a:rPr lang="en-US" sz="9600" u="sng" dirty="0">
                <a:latin typeface="Britannic Bold" panose="020B0903060703020204" pitchFamily="34" charset="0"/>
              </a:rPr>
              <a:t>Human Subjects Research Project and Protocol Development</a:t>
            </a:r>
          </a:p>
        </p:txBody>
      </p:sp>
      <p:sp>
        <p:nvSpPr>
          <p:cNvPr id="5" name="TextBox 4">
            <a:extLst>
              <a:ext uri="{FF2B5EF4-FFF2-40B4-BE49-F238E27FC236}">
                <a16:creationId xmlns:a16="http://schemas.microsoft.com/office/drawing/2014/main" id="{FF5E0103-EDFE-0FDE-313D-B685339726EF}"/>
              </a:ext>
            </a:extLst>
          </p:cNvPr>
          <p:cNvSpPr txBox="1"/>
          <p:nvPr/>
        </p:nvSpPr>
        <p:spPr>
          <a:xfrm>
            <a:off x="13465916" y="1053956"/>
            <a:ext cx="29290001" cy="2431435"/>
          </a:xfrm>
          <a:prstGeom prst="rect">
            <a:avLst/>
          </a:prstGeom>
          <a:noFill/>
          <a:ln>
            <a:noFill/>
          </a:ln>
          <a:effectLst/>
        </p:spPr>
        <p:txBody>
          <a:bodyPr wrap="square" rtlCol="0">
            <a:spAutoFit/>
          </a:bodyPr>
          <a:lstStyle/>
          <a:p>
            <a:pPr marL="0" marR="0" lvl="0" indent="0" algn="l" defTabSz="1969435" rtl="0" eaLnBrk="1" fontAlgn="auto" latinLnBrk="0" hangingPunct="1">
              <a:lnSpc>
                <a:spcPct val="100000"/>
              </a:lnSpc>
              <a:spcBef>
                <a:spcPts val="0"/>
              </a:spcBef>
              <a:spcAft>
                <a:spcPts val="2400"/>
              </a:spcAft>
              <a:buClrTx/>
              <a:buSzTx/>
              <a:buFontTx/>
              <a:buNone/>
              <a:tabLst/>
              <a:defRPr/>
            </a:pPr>
            <a:r>
              <a:rPr kumimoji="0" lang="en-US" sz="7200" b="1" i="0" u="sng" strike="noStrike" kern="1200" cap="none" spc="0" normalizeH="0" baseline="0" noProof="0" dirty="0">
                <a:ln>
                  <a:noFill/>
                </a:ln>
                <a:solidFill>
                  <a:srgbClr val="6D3219"/>
                </a:solidFill>
                <a:effectLst/>
                <a:uLnTx/>
                <a:uFillTx/>
                <a:latin typeface="Source Sans Pro Semibold" charset="0"/>
                <a:ea typeface="Source Sans Pro Semibold" charset="0"/>
                <a:cs typeface="Source Sans Pro Semibold" charset="0"/>
              </a:rPr>
              <a:t>Rowan Institutional Review Board</a:t>
            </a:r>
          </a:p>
          <a:p>
            <a:pPr marL="0" marR="0" lvl="0" indent="0" algn="l" defTabSz="1969435" rtl="0" eaLnBrk="1" fontAlgn="auto" latinLnBrk="0" hangingPunct="1">
              <a:lnSpc>
                <a:spcPct val="100000"/>
              </a:lnSpc>
              <a:spcBef>
                <a:spcPts val="0"/>
              </a:spcBef>
              <a:spcAft>
                <a:spcPts val="2400"/>
              </a:spcAft>
              <a:buClrTx/>
              <a:buSzTx/>
              <a:buFontTx/>
              <a:buNone/>
              <a:tabLst/>
              <a:defRPr/>
            </a:pPr>
            <a:r>
              <a:rPr kumimoji="0" lang="en-US" sz="5400" b="1" i="0" u="none" strike="noStrike" kern="1200" cap="none" spc="0" normalizeH="0" baseline="0" noProof="0" dirty="0">
                <a:ln>
                  <a:noFill/>
                </a:ln>
                <a:solidFill>
                  <a:srgbClr val="6D3219"/>
                </a:solidFill>
                <a:effectLst/>
                <a:uLnTx/>
                <a:uFillTx/>
                <a:latin typeface="Source Sans Pro Semibold" charset="0"/>
                <a:ea typeface="Source Sans Pro Semibold" charset="0"/>
                <a:cs typeface="Source Sans Pro" charset="0"/>
              </a:rPr>
              <a:t>Office of Research Compliance, Division of University Research</a:t>
            </a:r>
            <a:endParaRPr kumimoji="0" lang="en-US" sz="3200" b="0" i="0" u="none" strike="noStrike" kern="1200" cap="none" spc="0" normalizeH="0" baseline="0" noProof="0" dirty="0">
              <a:ln>
                <a:noFill/>
              </a:ln>
              <a:solidFill>
                <a:srgbClr val="6D3219"/>
              </a:solidFill>
              <a:effectLst/>
              <a:uLnTx/>
              <a:uFillTx/>
              <a:latin typeface="Source Sans Pro" charset="0"/>
              <a:ea typeface="Source Sans Pro" charset="0"/>
              <a:cs typeface="Source Sans Pro" charset="0"/>
            </a:endParaRPr>
          </a:p>
        </p:txBody>
      </p:sp>
      <p:sp>
        <p:nvSpPr>
          <p:cNvPr id="7" name="Title 1">
            <a:extLst>
              <a:ext uri="{FF2B5EF4-FFF2-40B4-BE49-F238E27FC236}">
                <a16:creationId xmlns:a16="http://schemas.microsoft.com/office/drawing/2014/main" id="{E0300569-C8C4-4971-D349-A5579DAD0055}"/>
              </a:ext>
            </a:extLst>
          </p:cNvPr>
          <p:cNvSpPr txBox="1">
            <a:spLocks/>
          </p:cNvSpPr>
          <p:nvPr/>
        </p:nvSpPr>
        <p:spPr>
          <a:xfrm>
            <a:off x="558022" y="7988968"/>
            <a:ext cx="42808245" cy="23875476"/>
          </a:xfrm>
          <a:prstGeom prst="rect">
            <a:avLst/>
          </a:prstGeom>
        </p:spPr>
        <p:txBody>
          <a:bodyPr lIns="731520" tIns="365760" rIns="731520" bIns="365760"/>
          <a:lstStyle>
            <a:lvl1pPr algn="l" defTabSz="1969435" rtl="0" eaLnBrk="1" latinLnBrk="0" hangingPunct="1">
              <a:spcBef>
                <a:spcPct val="0"/>
              </a:spcBef>
              <a:buNone/>
              <a:defRPr sz="7200" b="0" i="0" kern="1200">
                <a:solidFill>
                  <a:srgbClr val="663300"/>
                </a:solidFill>
                <a:latin typeface="Source Sans Pro" charset="0"/>
                <a:ea typeface="Source Sans Pro" charset="0"/>
                <a:cs typeface="Source Sans Pro" charset="0"/>
              </a:defRPr>
            </a:lvl1pPr>
          </a:lstStyle>
          <a:p>
            <a:pPr marL="1143000" marR="0" lvl="0" indent="-1143000" algn="l" defTabSz="1969435"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sz="8000" b="0" i="0" u="none" strike="noStrike" kern="1200" cap="none" spc="0" normalizeH="0" baseline="0" noProof="0" dirty="0">
                <a:ln>
                  <a:noFill/>
                </a:ln>
                <a:solidFill>
                  <a:srgbClr val="663300"/>
                </a:solidFill>
                <a:effectLst/>
                <a:uLnTx/>
                <a:uFillTx/>
                <a:latin typeface="Source Sans Pro" charset="0"/>
                <a:ea typeface="Source Sans Pro" charset="0"/>
              </a:rPr>
              <a:t>Analysis and Reporting – Phase 1</a:t>
            </a:r>
          </a:p>
          <a:p>
            <a:pPr marL="3112435" marR="0" lvl="1" indent="-1143000" algn="l" defTabSz="196943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7200" b="0" i="0" u="none" strike="noStrike" kern="1200" cap="none" spc="0" normalizeH="0" baseline="0" noProof="0" dirty="0">
                <a:ln>
                  <a:noFill/>
                </a:ln>
                <a:solidFill>
                  <a:prstClr val="black"/>
                </a:solidFill>
                <a:effectLst/>
                <a:uLnTx/>
                <a:uFillTx/>
                <a:latin typeface="Calibri" panose="020F0502020204030204"/>
                <a:ea typeface="+mn-ea"/>
                <a:cs typeface="+mn-cs"/>
              </a:rPr>
              <a:t>Research team site/location leaders review data analysis procedure(s)</a:t>
            </a:r>
          </a:p>
          <a:p>
            <a:pPr marL="5081869" marR="0" lvl="2" indent="-1143000" algn="l" defTabSz="196943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7200" b="0" i="0" u="none" strike="noStrike" kern="1200" cap="none" spc="0" normalizeH="0" baseline="0" noProof="0" dirty="0">
                <a:ln>
                  <a:noFill/>
                </a:ln>
                <a:solidFill>
                  <a:prstClr val="black"/>
                </a:solidFill>
                <a:effectLst/>
                <a:uLnTx/>
                <a:uFillTx/>
                <a:latin typeface="Calibri" panose="020F0502020204030204"/>
                <a:ea typeface="+mn-ea"/>
                <a:cs typeface="+mn-cs"/>
              </a:rPr>
              <a:t>Includes review of IRB approved data management plan</a:t>
            </a:r>
          </a:p>
          <a:p>
            <a:pPr marL="5081869" marR="0" lvl="2" indent="-1143000" algn="l" defTabSz="196943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7200" b="0" i="0" u="none" strike="noStrike" kern="1200" cap="none" spc="0" normalizeH="0" baseline="0" noProof="0" dirty="0">
                <a:ln>
                  <a:noFill/>
                </a:ln>
                <a:solidFill>
                  <a:prstClr val="black"/>
                </a:solidFill>
                <a:effectLst/>
                <a:uLnTx/>
                <a:uFillTx/>
                <a:latin typeface="Calibri" panose="020F0502020204030204"/>
                <a:ea typeface="+mn-ea"/>
                <a:cs typeface="+mn-cs"/>
              </a:rPr>
              <a:t>Includes review of data security and sharing procedures</a:t>
            </a:r>
          </a:p>
          <a:p>
            <a:pPr marL="5081869" marR="0" lvl="2" indent="-1143000" algn="l" defTabSz="196943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7200" b="0" i="0" u="none" strike="noStrike" kern="1200" cap="none" spc="0" normalizeH="0" baseline="0" noProof="0" dirty="0">
                <a:ln>
                  <a:noFill/>
                </a:ln>
                <a:solidFill>
                  <a:prstClr val="black"/>
                </a:solidFill>
                <a:effectLst/>
                <a:uLnTx/>
                <a:uFillTx/>
                <a:latin typeface="Calibri" panose="020F0502020204030204"/>
                <a:ea typeface="+mn-ea"/>
                <a:cs typeface="+mn-cs"/>
              </a:rPr>
              <a:t>Includes review of data access and destruction/retention</a:t>
            </a:r>
          </a:p>
          <a:p>
            <a:pPr marL="3112435" marR="0" lvl="1" indent="-1143000" algn="l" defTabSz="196943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7200" b="0" i="0" u="none" strike="noStrike" kern="1200" cap="none" spc="0" normalizeH="0" baseline="0" noProof="0" dirty="0">
                <a:ln>
                  <a:noFill/>
                </a:ln>
                <a:solidFill>
                  <a:prstClr val="black"/>
                </a:solidFill>
                <a:effectLst/>
                <a:uLnTx/>
                <a:uFillTx/>
                <a:latin typeface="Calibri" panose="020F0502020204030204"/>
                <a:ea typeface="+mn-ea"/>
                <a:cs typeface="+mn-cs"/>
              </a:rPr>
              <a:t>Acquire research data via data management plan</a:t>
            </a:r>
          </a:p>
          <a:p>
            <a:pPr marL="3112435" marR="0" lvl="1" indent="-1143000" algn="l" defTabSz="196943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7200" b="0" i="0" u="none" strike="noStrike" kern="1200" cap="none" spc="0" normalizeH="0" baseline="0" noProof="0" dirty="0">
                <a:ln>
                  <a:noFill/>
                </a:ln>
                <a:solidFill>
                  <a:prstClr val="black"/>
                </a:solidFill>
                <a:effectLst/>
                <a:uLnTx/>
                <a:uFillTx/>
                <a:latin typeface="Calibri" panose="020F0502020204030204"/>
                <a:ea typeface="+mn-ea"/>
                <a:cs typeface="+mn-cs"/>
              </a:rPr>
              <a:t>Conduct analysis via IRB approved statistical analysis methods</a:t>
            </a:r>
          </a:p>
          <a:p>
            <a:pPr marL="3112435" marR="0" lvl="1" indent="-1143000" algn="l" defTabSz="196943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7200" b="0" i="0" u="none" strike="noStrike" kern="1200" cap="none" spc="0" normalizeH="0" baseline="0" noProof="0" dirty="0">
                <a:ln>
                  <a:noFill/>
                </a:ln>
                <a:solidFill>
                  <a:prstClr val="black"/>
                </a:solidFill>
                <a:effectLst/>
                <a:uLnTx/>
                <a:uFillTx/>
                <a:latin typeface="Calibri" panose="020F0502020204030204"/>
                <a:ea typeface="+mn-ea"/>
                <a:cs typeface="+mn-cs"/>
              </a:rPr>
              <a:t>Evaluate research outcomes and results</a:t>
            </a:r>
          </a:p>
          <a:p>
            <a:pPr marL="1143000" marR="0" lvl="0" indent="-1143000" algn="l" defTabSz="1969435"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n-US" sz="7200" b="0" i="0" u="none" strike="noStrike" kern="1200" cap="none" spc="0" normalizeH="0" baseline="0" noProof="0" dirty="0">
              <a:ln>
                <a:noFill/>
              </a:ln>
              <a:solidFill>
                <a:srgbClr val="663300"/>
              </a:solidFill>
              <a:effectLst/>
              <a:uLnTx/>
              <a:uFillTx/>
              <a:latin typeface="Source Sans Pro" charset="0"/>
              <a:ea typeface="Source Sans Pro" charset="0"/>
            </a:endParaRPr>
          </a:p>
          <a:p>
            <a:pPr marL="1143000" marR="0" lvl="0" indent="-1143000" algn="l" defTabSz="1969435"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sz="8000" b="0" i="0" u="none" strike="noStrike" kern="1200" cap="none" spc="0" normalizeH="0" baseline="0" noProof="0" dirty="0">
                <a:ln>
                  <a:noFill/>
                </a:ln>
                <a:solidFill>
                  <a:srgbClr val="663300"/>
                </a:solidFill>
                <a:effectLst/>
                <a:uLnTx/>
                <a:uFillTx/>
                <a:latin typeface="Source Sans Pro" charset="0"/>
                <a:ea typeface="Source Sans Pro" charset="0"/>
              </a:rPr>
              <a:t>Analysis and Reporting – Phase 2</a:t>
            </a:r>
          </a:p>
          <a:p>
            <a:pPr marL="3112435" marR="0" lvl="1" indent="-1143000" algn="l" defTabSz="196943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7200" b="0" i="0" u="none" strike="noStrike" kern="1200" cap="none" spc="0" normalizeH="0" baseline="0" noProof="0" dirty="0">
                <a:ln>
                  <a:noFill/>
                </a:ln>
                <a:solidFill>
                  <a:prstClr val="black"/>
                </a:solidFill>
                <a:effectLst/>
                <a:uLnTx/>
                <a:uFillTx/>
                <a:latin typeface="Calibri" panose="020F0502020204030204"/>
                <a:ea typeface="+mn-ea"/>
                <a:cs typeface="+mn-cs"/>
              </a:rPr>
              <a:t>Identify significant contributors and authors</a:t>
            </a:r>
          </a:p>
          <a:p>
            <a:pPr marL="3112435" marR="0" lvl="1" indent="-1143000" algn="l" defTabSz="196943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7200" b="0" i="0" u="none" strike="noStrike" kern="1200" cap="none" spc="0" normalizeH="0" baseline="0" noProof="0" dirty="0">
                <a:ln>
                  <a:noFill/>
                </a:ln>
                <a:solidFill>
                  <a:prstClr val="black"/>
                </a:solidFill>
                <a:effectLst/>
                <a:uLnTx/>
                <a:uFillTx/>
                <a:latin typeface="Calibri" panose="020F0502020204030204"/>
                <a:ea typeface="+mn-ea"/>
                <a:cs typeface="+mn-cs"/>
              </a:rPr>
              <a:t>Identify any sponsor requirements</a:t>
            </a:r>
          </a:p>
          <a:p>
            <a:pPr marL="5081869" marR="0" lvl="2" indent="-1143000" algn="l" defTabSz="196943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7200" b="0" i="0" u="none" strike="noStrike" kern="1200" cap="none" spc="0" normalizeH="0" baseline="0" noProof="0" dirty="0">
                <a:ln>
                  <a:noFill/>
                </a:ln>
                <a:solidFill>
                  <a:prstClr val="black"/>
                </a:solidFill>
                <a:effectLst/>
                <a:uLnTx/>
                <a:uFillTx/>
                <a:latin typeface="Calibri" panose="020F0502020204030204"/>
                <a:ea typeface="+mn-ea"/>
                <a:cs typeface="+mn-cs"/>
              </a:rPr>
              <a:t>Includes NIH Open Public Policy, clinicaltrial.gov</a:t>
            </a:r>
          </a:p>
          <a:p>
            <a:pPr marL="3112435" marR="0" lvl="1" indent="-1143000" algn="l" defTabSz="196943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7200" b="0" i="0" u="none" strike="noStrike" kern="1200" cap="none" spc="0" normalizeH="0" baseline="0" noProof="0" dirty="0">
                <a:ln>
                  <a:noFill/>
                </a:ln>
                <a:solidFill>
                  <a:prstClr val="black"/>
                </a:solidFill>
                <a:effectLst/>
                <a:uLnTx/>
                <a:uFillTx/>
                <a:latin typeface="Calibri" panose="020F0502020204030204"/>
                <a:ea typeface="+mn-ea"/>
                <a:cs typeface="+mn-cs"/>
              </a:rPr>
              <a:t>Identify any ancillary committee requirements</a:t>
            </a:r>
          </a:p>
          <a:p>
            <a:pPr marL="5081869" marR="0" lvl="2" indent="-1143000" algn="l" defTabSz="196943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7200" b="0" i="0" u="none" strike="noStrike" kern="1200" cap="none" spc="0" normalizeH="0" baseline="0" noProof="0" dirty="0">
                <a:ln>
                  <a:noFill/>
                </a:ln>
                <a:solidFill>
                  <a:prstClr val="black"/>
                </a:solidFill>
                <a:effectLst/>
                <a:uLnTx/>
                <a:uFillTx/>
                <a:latin typeface="Calibri" panose="020F0502020204030204"/>
                <a:ea typeface="+mn-ea"/>
                <a:cs typeface="+mn-cs"/>
              </a:rPr>
              <a:t>Includes Rowan Conflict of Interest (COI) management action plans</a:t>
            </a:r>
          </a:p>
          <a:p>
            <a:pPr marL="3112435" marR="0" lvl="1" indent="-1143000" algn="l" defTabSz="196943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7200" b="0" i="0" u="none" strike="noStrike" kern="1200" cap="none" spc="0" normalizeH="0" baseline="0" noProof="0" dirty="0">
                <a:ln>
                  <a:noFill/>
                </a:ln>
                <a:solidFill>
                  <a:prstClr val="black"/>
                </a:solidFill>
                <a:effectLst/>
                <a:uLnTx/>
                <a:uFillTx/>
                <a:latin typeface="Calibri" panose="020F0502020204030204"/>
                <a:ea typeface="+mn-ea"/>
                <a:cs typeface="+mn-cs"/>
              </a:rPr>
              <a:t>Create initial drafts of posters, presentations, and articles/sponsor reports</a:t>
            </a:r>
          </a:p>
          <a:p>
            <a:pPr marL="3112435" marR="0" lvl="1" indent="-1143000" algn="l" defTabSz="196943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7200" b="1" i="0" u="none" strike="noStrike" kern="1200" cap="none" spc="0" normalizeH="0" baseline="0" noProof="0" dirty="0">
                <a:ln>
                  <a:noFill/>
                </a:ln>
                <a:solidFill>
                  <a:prstClr val="black"/>
                </a:solidFill>
                <a:effectLst/>
                <a:uLnTx/>
                <a:uFillTx/>
                <a:latin typeface="Calibri" panose="020F0502020204030204"/>
                <a:ea typeface="+mn-ea"/>
                <a:cs typeface="+mn-cs"/>
              </a:rPr>
              <a:t>IMPORTANT:</a:t>
            </a:r>
            <a:r>
              <a:rPr kumimoji="0" lang="en-US" sz="7200" b="0" i="0" u="none" strike="noStrike" kern="1200" cap="none" spc="0" normalizeH="0" baseline="0" noProof="0" dirty="0">
                <a:ln>
                  <a:noFill/>
                </a:ln>
                <a:solidFill>
                  <a:prstClr val="black"/>
                </a:solidFill>
                <a:effectLst/>
                <a:uLnTx/>
                <a:uFillTx/>
                <a:latin typeface="Calibri" panose="020F0502020204030204"/>
                <a:ea typeface="+mn-ea"/>
                <a:cs typeface="+mn-cs"/>
              </a:rPr>
              <a:t> PI reviews and approves all outgoing reporting of research data and/or results</a:t>
            </a:r>
          </a:p>
          <a:p>
            <a:pPr marL="5081869" marR="0" lvl="2" indent="-1143000" algn="l" defTabSz="196943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7200" b="0" i="0" u="none" strike="noStrike" kern="1200" cap="none" spc="0" normalizeH="0" baseline="0" noProof="0" dirty="0">
                <a:ln>
                  <a:noFill/>
                </a:ln>
                <a:solidFill>
                  <a:prstClr val="black"/>
                </a:solidFill>
                <a:effectLst/>
                <a:uLnTx/>
                <a:uFillTx/>
                <a:latin typeface="Calibri" panose="020F0502020204030204"/>
                <a:ea typeface="+mn-ea"/>
                <a:cs typeface="+mn-cs"/>
              </a:rPr>
              <a:t>Includes posters, reports, articles, sponsor specific reports, and any reports, results, or research data shared with Rowan internal departments, units, and stakeholders</a:t>
            </a:r>
          </a:p>
          <a:p>
            <a:pPr marL="3112435" lvl="1" indent="-1143000">
              <a:buFont typeface="Arial" panose="020B0604020202020204" pitchFamily="34" charset="0"/>
              <a:buChar char="•"/>
              <a:defRPr/>
            </a:pPr>
            <a:r>
              <a:rPr lang="en-US" sz="7200" dirty="0">
                <a:solidFill>
                  <a:prstClr val="black"/>
                </a:solidFill>
                <a:latin typeface="Calibri" panose="020F0502020204030204"/>
              </a:rPr>
              <a:t>Close IRB study if approved under IRB Expedited or Full Board review</a:t>
            </a:r>
            <a:endParaRPr kumimoji="0" lang="en-US" sz="7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itle 1">
            <a:extLst>
              <a:ext uri="{FF2B5EF4-FFF2-40B4-BE49-F238E27FC236}">
                <a16:creationId xmlns:a16="http://schemas.microsoft.com/office/drawing/2014/main" id="{0C8F00DF-39CF-EE5C-FCDC-E33C9472DECF}"/>
              </a:ext>
            </a:extLst>
          </p:cNvPr>
          <p:cNvSpPr txBox="1">
            <a:spLocks/>
          </p:cNvSpPr>
          <p:nvPr/>
        </p:nvSpPr>
        <p:spPr>
          <a:xfrm>
            <a:off x="491844" y="6290742"/>
            <a:ext cx="42808245" cy="1952003"/>
          </a:xfrm>
          <a:prstGeom prst="rect">
            <a:avLst/>
          </a:prstGeom>
        </p:spPr>
        <p:txBody>
          <a:bodyPr lIns="731520" tIns="365760" rIns="731520" bIns="365760"/>
          <a:lstStyle>
            <a:lvl1pPr algn="l" defTabSz="1969435" rtl="0" eaLnBrk="1" latinLnBrk="0" hangingPunct="1">
              <a:spcBef>
                <a:spcPct val="0"/>
              </a:spcBef>
              <a:buNone/>
              <a:defRPr sz="7200" b="0" i="0" kern="1200">
                <a:solidFill>
                  <a:srgbClr val="663300"/>
                </a:solidFill>
                <a:latin typeface="Source Sans Pro" charset="0"/>
                <a:ea typeface="Source Sans Pro" charset="0"/>
                <a:cs typeface="Source Sans Pro" charset="0"/>
              </a:defRPr>
            </a:lvl1pPr>
          </a:lstStyle>
          <a:p>
            <a:pPr marL="0" marR="0" lvl="0" indent="0" algn="ctr" defTabSz="1969435" rtl="0" eaLnBrk="1" fontAlgn="auto" latinLnBrk="0" hangingPunct="1">
              <a:lnSpc>
                <a:spcPct val="100000"/>
              </a:lnSpc>
              <a:spcBef>
                <a:spcPct val="0"/>
              </a:spcBef>
              <a:spcAft>
                <a:spcPts val="0"/>
              </a:spcAft>
              <a:buClrTx/>
              <a:buSzTx/>
              <a:buFontTx/>
              <a:buNone/>
              <a:tabLst/>
              <a:defRPr/>
            </a:pPr>
            <a:r>
              <a:rPr kumimoji="0" lang="en-US" sz="8800" b="1" i="0" u="none" strike="noStrike" kern="1200" cap="none" spc="0" normalizeH="0" baseline="0" noProof="0" dirty="0">
                <a:ln>
                  <a:noFill/>
                </a:ln>
                <a:solidFill>
                  <a:srgbClr val="663300"/>
                </a:solidFill>
                <a:effectLst/>
                <a:uLnTx/>
                <a:uFillTx/>
                <a:latin typeface="Source Sans Pro" charset="0"/>
                <a:ea typeface="Source Sans Pro" charset="0"/>
              </a:rPr>
              <a:t>Analysis and Reporting Phase 1 &amp; 2</a:t>
            </a:r>
          </a:p>
        </p:txBody>
      </p:sp>
      <p:pic>
        <p:nvPicPr>
          <p:cNvPr id="6" name="Picture 5" descr="A hand writing on a whiteboard">
            <a:extLst>
              <a:ext uri="{FF2B5EF4-FFF2-40B4-BE49-F238E27FC236}">
                <a16:creationId xmlns:a16="http://schemas.microsoft.com/office/drawing/2014/main" id="{DB287E77-8909-BD00-EBC9-B6C2AD573C4B}"/>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28444814" y="12746322"/>
            <a:ext cx="13914588" cy="9247404"/>
          </a:xfrm>
          <a:prstGeom prst="rect">
            <a:avLst/>
          </a:prstGeom>
        </p:spPr>
      </p:pic>
    </p:spTree>
    <p:extLst>
      <p:ext uri="{BB962C8B-B14F-4D97-AF65-F5344CB8AC3E}">
        <p14:creationId xmlns:p14="http://schemas.microsoft.com/office/powerpoint/2010/main" val="34447823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524933" y="4352544"/>
            <a:ext cx="42808245" cy="27944064"/>
          </a:xfrm>
          <a:prstGeom prst="roundRect">
            <a:avLst>
              <a:gd name="adj" fmla="val 2369"/>
            </a:avLst>
          </a:prstGeom>
          <a:solidFill>
            <a:srgbClr val="F8C01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524933" y="5067673"/>
            <a:ext cx="42808245" cy="1949891"/>
          </a:xfrm>
        </p:spPr>
        <p:txBody>
          <a:bodyPr lIns="731520" tIns="365760" rIns="731520" bIns="365760"/>
          <a:lstStyle/>
          <a:p>
            <a:pPr algn="ctr"/>
            <a:r>
              <a:rPr lang="en-US" sz="11500" u="sng" dirty="0">
                <a:latin typeface="Britannic Bold" panose="020B0903060703020204" pitchFamily="34" charset="0"/>
              </a:rPr>
              <a:t>Common Pitfalls in IRB Submission Process</a:t>
            </a:r>
          </a:p>
        </p:txBody>
      </p:sp>
      <p:sp>
        <p:nvSpPr>
          <p:cNvPr id="5" name="TextBox 4">
            <a:extLst>
              <a:ext uri="{FF2B5EF4-FFF2-40B4-BE49-F238E27FC236}">
                <a16:creationId xmlns:a16="http://schemas.microsoft.com/office/drawing/2014/main" id="{FF5E0103-EDFE-0FDE-313D-B685339726EF}"/>
              </a:ext>
            </a:extLst>
          </p:cNvPr>
          <p:cNvSpPr txBox="1"/>
          <p:nvPr/>
        </p:nvSpPr>
        <p:spPr>
          <a:xfrm>
            <a:off x="13465916" y="1053956"/>
            <a:ext cx="29290001" cy="2431435"/>
          </a:xfrm>
          <a:prstGeom prst="rect">
            <a:avLst/>
          </a:prstGeom>
          <a:noFill/>
          <a:ln>
            <a:noFill/>
          </a:ln>
          <a:effectLst/>
        </p:spPr>
        <p:txBody>
          <a:bodyPr wrap="square" rtlCol="0">
            <a:spAutoFit/>
          </a:bodyPr>
          <a:lstStyle/>
          <a:p>
            <a:pPr>
              <a:spcAft>
                <a:spcPts val="2400"/>
              </a:spcAft>
            </a:pPr>
            <a:r>
              <a:rPr lang="en-US" sz="7200" b="1" u="sng" dirty="0">
                <a:solidFill>
                  <a:srgbClr val="6D3219"/>
                </a:solidFill>
                <a:latin typeface="Source Sans Pro Semibold" charset="0"/>
                <a:ea typeface="Source Sans Pro Semibold" charset="0"/>
                <a:cs typeface="Source Sans Pro Semibold" charset="0"/>
              </a:rPr>
              <a:t>Rowan Institutional Review Board</a:t>
            </a:r>
          </a:p>
          <a:p>
            <a:pPr>
              <a:spcAft>
                <a:spcPts val="2400"/>
              </a:spcAft>
            </a:pPr>
            <a:r>
              <a:rPr lang="en-US" sz="5400" b="1" dirty="0">
                <a:solidFill>
                  <a:srgbClr val="6D3219"/>
                </a:solidFill>
                <a:latin typeface="Source Sans Pro Semibold" charset="0"/>
                <a:ea typeface="Source Sans Pro Semibold" charset="0"/>
                <a:cs typeface="Source Sans Pro" charset="0"/>
              </a:rPr>
              <a:t>Office of Research Compliance, Division of University Research</a:t>
            </a:r>
            <a:endParaRPr lang="en-US" sz="3200" dirty="0">
              <a:solidFill>
                <a:srgbClr val="6D3219"/>
              </a:solidFill>
              <a:latin typeface="Source Sans Pro" charset="0"/>
              <a:ea typeface="Source Sans Pro" charset="0"/>
              <a:cs typeface="Source Sans Pro" charset="0"/>
            </a:endParaRPr>
          </a:p>
        </p:txBody>
      </p:sp>
      <p:sp>
        <p:nvSpPr>
          <p:cNvPr id="6" name="Title 1">
            <a:extLst>
              <a:ext uri="{FF2B5EF4-FFF2-40B4-BE49-F238E27FC236}">
                <a16:creationId xmlns:a16="http://schemas.microsoft.com/office/drawing/2014/main" id="{233DE86B-3012-F92B-A984-A4DAE5C2366E}"/>
              </a:ext>
            </a:extLst>
          </p:cNvPr>
          <p:cNvSpPr txBox="1">
            <a:spLocks/>
          </p:cNvSpPr>
          <p:nvPr/>
        </p:nvSpPr>
        <p:spPr>
          <a:xfrm>
            <a:off x="558022" y="8426086"/>
            <a:ext cx="42808245" cy="23438358"/>
          </a:xfrm>
          <a:prstGeom prst="rect">
            <a:avLst/>
          </a:prstGeom>
        </p:spPr>
        <p:txBody>
          <a:bodyPr lIns="731520" tIns="365760" rIns="731520" bIns="365760"/>
          <a:lstStyle>
            <a:lvl1pPr algn="l" defTabSz="1969435" rtl="0" eaLnBrk="1" latinLnBrk="0" hangingPunct="1">
              <a:spcBef>
                <a:spcPct val="0"/>
              </a:spcBef>
              <a:buNone/>
              <a:defRPr sz="7200" b="0" i="0" kern="1200">
                <a:solidFill>
                  <a:srgbClr val="663300"/>
                </a:solidFill>
                <a:latin typeface="Source Sans Pro" charset="0"/>
                <a:ea typeface="Source Sans Pro" charset="0"/>
                <a:cs typeface="Source Sans Pro" charset="0"/>
              </a:defRPr>
            </a:lvl1pPr>
          </a:lstStyle>
          <a:p>
            <a:pPr marL="1143000" marR="0" lvl="0" indent="-1143000" algn="l" defTabSz="1969435"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8000" dirty="0"/>
              <a:t>Inconsistent information in research documentation, instruments, and submission sections</a:t>
            </a:r>
          </a:p>
          <a:p>
            <a:pPr marL="1143000" marR="0" lvl="0" indent="-1143000" algn="l" defTabSz="1969435"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8000" dirty="0"/>
              <a:t>Research documentation, instruments, and submission sections are not written at an 8</a:t>
            </a:r>
            <a:r>
              <a:rPr lang="en-US" sz="8000" baseline="30000" dirty="0"/>
              <a:t>th</a:t>
            </a:r>
            <a:r>
              <a:rPr lang="en-US" sz="8000" dirty="0"/>
              <a:t>/9</a:t>
            </a:r>
            <a:r>
              <a:rPr lang="en-US" sz="8000" baseline="30000" dirty="0"/>
              <a:t>th</a:t>
            </a:r>
            <a:r>
              <a:rPr lang="en-US" sz="8000" dirty="0"/>
              <a:t> grade level</a:t>
            </a:r>
          </a:p>
          <a:p>
            <a:pPr marL="1143000" marR="0" lvl="0" indent="-1143000" algn="l" defTabSz="1969435"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sz="8000" b="0" i="0" u="none" strike="noStrike" kern="1200" cap="none" spc="0" normalizeH="0" baseline="0" noProof="0" dirty="0">
                <a:ln>
                  <a:noFill/>
                </a:ln>
                <a:solidFill>
                  <a:srgbClr val="663300"/>
                </a:solidFill>
                <a:effectLst/>
                <a:uLnTx/>
                <a:uFillTx/>
                <a:latin typeface="Source Sans Pro" charset="0"/>
                <a:ea typeface="Source Sans Pro" charset="0"/>
              </a:rPr>
              <a:t>Lack of including pictures, </a:t>
            </a:r>
            <a:r>
              <a:rPr lang="en-US" sz="8000" dirty="0"/>
              <a:t>diagrams, or detailed descriptions of </a:t>
            </a:r>
            <a:r>
              <a:rPr kumimoji="0" lang="en-US" sz="8000" b="0" i="0" u="none" strike="noStrike" kern="1200" cap="none" spc="0" normalizeH="0" baseline="0" noProof="0" dirty="0">
                <a:ln>
                  <a:noFill/>
                </a:ln>
                <a:solidFill>
                  <a:srgbClr val="663300"/>
                </a:solidFill>
                <a:effectLst/>
                <a:uLnTx/>
                <a:uFillTx/>
                <a:latin typeface="Source Sans Pro" charset="0"/>
                <a:ea typeface="Source Sans Pro" charset="0"/>
              </a:rPr>
              <a:t>instruments, devices, or biologics</a:t>
            </a:r>
          </a:p>
          <a:p>
            <a:pPr marL="1143000" marR="0" lvl="0" indent="-1143000" algn="l" defTabSz="1969435"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8000" dirty="0"/>
              <a:t>Lack of obtaining Rowan ancillary committee approvals – IBC, COIC, etc.</a:t>
            </a:r>
          </a:p>
          <a:p>
            <a:pPr marL="1143000" marR="0" lvl="0" indent="-1143000" algn="l" defTabSz="1969435"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sz="8000" b="0" i="0" u="none" strike="noStrike" kern="1200" cap="none" spc="0" normalizeH="0" baseline="0" noProof="0" dirty="0">
                <a:ln>
                  <a:noFill/>
                </a:ln>
                <a:solidFill>
                  <a:srgbClr val="663300"/>
                </a:solidFill>
                <a:effectLst/>
                <a:uLnTx/>
                <a:uFillTx/>
                <a:latin typeface="Source Sans Pro" charset="0"/>
                <a:ea typeface="Source Sans Pro" charset="0"/>
              </a:rPr>
              <a:t>Lack of including Rowan internal policies and procedures – </a:t>
            </a:r>
            <a:r>
              <a:rPr kumimoji="0" lang="en-US" sz="8000" b="0" i="0" u="none" strike="noStrike" kern="1200" cap="none" spc="0" normalizeH="0" baseline="0" noProof="0" dirty="0" err="1">
                <a:ln>
                  <a:noFill/>
                </a:ln>
                <a:solidFill>
                  <a:srgbClr val="663300"/>
                </a:solidFill>
                <a:effectLst/>
                <a:uLnTx/>
                <a:uFillTx/>
                <a:latin typeface="Source Sans Pro" charset="0"/>
                <a:ea typeface="Source Sans Pro" charset="0"/>
              </a:rPr>
              <a:t>ClinCard</a:t>
            </a:r>
            <a:r>
              <a:rPr kumimoji="0" lang="en-US" sz="8000" b="0" i="0" u="none" strike="noStrike" kern="1200" cap="none" spc="0" normalizeH="0" baseline="0" noProof="0" dirty="0">
                <a:ln>
                  <a:noFill/>
                </a:ln>
                <a:solidFill>
                  <a:srgbClr val="663300"/>
                </a:solidFill>
                <a:effectLst/>
                <a:uLnTx/>
                <a:uFillTx/>
                <a:latin typeface="Source Sans Pro" charset="0"/>
                <a:ea typeface="Source Sans Pro" charset="0"/>
              </a:rPr>
              <a:t> use, HIPAA training, etc.</a:t>
            </a:r>
          </a:p>
          <a:p>
            <a:pPr marL="1143000" marR="0" lvl="0" indent="-1143000" algn="l" defTabSz="1969435"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8000" dirty="0"/>
              <a:t>Lack of providing protocol and informed consent documents</a:t>
            </a:r>
          </a:p>
          <a:p>
            <a:pPr marL="1143000" marR="0" lvl="0" indent="-1143000" algn="l" defTabSz="1969435"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8000" dirty="0"/>
              <a:t>Lack of providing details related to interactions, interventions, and manipulations of subjects’ environment</a:t>
            </a:r>
          </a:p>
          <a:p>
            <a:pPr marL="1143000" marR="0" lvl="0" indent="-1143000" algn="l" defTabSz="1969435"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8000" dirty="0"/>
              <a:t>Lack of subject interaction(s) and procedure(s) timelines</a:t>
            </a:r>
          </a:p>
          <a:p>
            <a:pPr marL="1143000" marR="0" lvl="0" indent="-1143000" algn="l" defTabSz="1969435"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8000" dirty="0"/>
              <a:t>Not addressing IRB review comments timely</a:t>
            </a:r>
          </a:p>
          <a:p>
            <a:pPr marL="1143000" marR="0" lvl="0" indent="-1143000" algn="l" defTabSz="1969435"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8000" dirty="0"/>
              <a:t>Lack of justifications – for example, waiver of consent, subject population(s)</a:t>
            </a:r>
          </a:p>
          <a:p>
            <a:pPr marL="1143000" marR="0" lvl="0" indent="-1143000" algn="l" defTabSz="1969435"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8000" dirty="0"/>
              <a:t>Inadequate or incomplete risk and benefit analysis</a:t>
            </a:r>
          </a:p>
          <a:p>
            <a:pPr marL="1143000" marR="0" lvl="0" indent="-1143000" algn="l" defTabSz="1969435"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8000" dirty="0"/>
              <a:t>Lack of detailed data management, handling, and retention procedures and description</a:t>
            </a:r>
          </a:p>
          <a:p>
            <a:pPr marL="1143000" marR="0" lvl="0" indent="-1143000" algn="l" defTabSz="1969435"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8000" dirty="0"/>
              <a:t>Using grant/contract or scientific language/text in an IRB submission, including protocol</a:t>
            </a:r>
          </a:p>
          <a:p>
            <a:pPr marL="1143000" marR="0" lvl="0" indent="-1143000" algn="l" defTabSz="1969435"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n-US" sz="7200" b="0" i="0" u="none" strike="noStrike" kern="1200" cap="none" spc="0" normalizeH="0" baseline="0" noProof="0" dirty="0">
              <a:ln>
                <a:noFill/>
              </a:ln>
              <a:solidFill>
                <a:srgbClr val="663300"/>
              </a:solidFill>
              <a:effectLst/>
              <a:uLnTx/>
              <a:uFillTx/>
              <a:latin typeface="Source Sans Pro" charset="0"/>
              <a:ea typeface="Source Sans Pro" charset="0"/>
            </a:endParaRPr>
          </a:p>
        </p:txBody>
      </p:sp>
    </p:spTree>
    <p:extLst>
      <p:ext uri="{BB962C8B-B14F-4D97-AF65-F5344CB8AC3E}">
        <p14:creationId xmlns:p14="http://schemas.microsoft.com/office/powerpoint/2010/main" val="11759676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524933" y="4352544"/>
            <a:ext cx="42808245" cy="27944064"/>
          </a:xfrm>
          <a:prstGeom prst="roundRect">
            <a:avLst>
              <a:gd name="adj" fmla="val 2369"/>
            </a:avLst>
          </a:prstGeom>
          <a:solidFill>
            <a:srgbClr val="F8C01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F5E0103-EDFE-0FDE-313D-B685339726EF}"/>
              </a:ext>
            </a:extLst>
          </p:cNvPr>
          <p:cNvSpPr txBox="1"/>
          <p:nvPr/>
        </p:nvSpPr>
        <p:spPr>
          <a:xfrm>
            <a:off x="13465916" y="1053956"/>
            <a:ext cx="29290001" cy="2431435"/>
          </a:xfrm>
          <a:prstGeom prst="rect">
            <a:avLst/>
          </a:prstGeom>
          <a:noFill/>
          <a:ln>
            <a:noFill/>
          </a:ln>
          <a:effectLst/>
        </p:spPr>
        <p:txBody>
          <a:bodyPr wrap="square" rtlCol="0">
            <a:spAutoFit/>
          </a:bodyPr>
          <a:lstStyle/>
          <a:p>
            <a:pPr>
              <a:spcAft>
                <a:spcPts val="2400"/>
              </a:spcAft>
            </a:pPr>
            <a:r>
              <a:rPr lang="en-US" sz="7200" b="1" u="sng" dirty="0">
                <a:solidFill>
                  <a:srgbClr val="6D3219"/>
                </a:solidFill>
                <a:latin typeface="Source Sans Pro Semibold" charset="0"/>
                <a:ea typeface="Source Sans Pro Semibold" charset="0"/>
                <a:cs typeface="Source Sans Pro Semibold" charset="0"/>
              </a:rPr>
              <a:t>Rowan Institutional Review Board</a:t>
            </a:r>
          </a:p>
          <a:p>
            <a:pPr>
              <a:spcAft>
                <a:spcPts val="2400"/>
              </a:spcAft>
            </a:pPr>
            <a:r>
              <a:rPr lang="en-US" sz="5400" b="1" dirty="0">
                <a:solidFill>
                  <a:srgbClr val="6D3219"/>
                </a:solidFill>
                <a:latin typeface="Source Sans Pro Semibold" charset="0"/>
                <a:ea typeface="Source Sans Pro Semibold" charset="0"/>
                <a:cs typeface="Source Sans Pro" charset="0"/>
              </a:rPr>
              <a:t>Office of Research Compliance, Division of University Research</a:t>
            </a:r>
            <a:endParaRPr lang="en-US" sz="3200" dirty="0">
              <a:solidFill>
                <a:srgbClr val="6D3219"/>
              </a:solidFill>
              <a:latin typeface="Source Sans Pro" charset="0"/>
              <a:ea typeface="Source Sans Pro" charset="0"/>
              <a:cs typeface="Source Sans Pro" charset="0"/>
            </a:endParaRPr>
          </a:p>
        </p:txBody>
      </p:sp>
      <p:sp>
        <p:nvSpPr>
          <p:cNvPr id="6" name="Title 1">
            <a:extLst>
              <a:ext uri="{FF2B5EF4-FFF2-40B4-BE49-F238E27FC236}">
                <a16:creationId xmlns:a16="http://schemas.microsoft.com/office/drawing/2014/main" id="{233DE86B-3012-F92B-A984-A4DAE5C2366E}"/>
              </a:ext>
            </a:extLst>
          </p:cNvPr>
          <p:cNvSpPr txBox="1">
            <a:spLocks/>
          </p:cNvSpPr>
          <p:nvPr/>
        </p:nvSpPr>
        <p:spPr>
          <a:xfrm>
            <a:off x="558022" y="5293895"/>
            <a:ext cx="42808245" cy="26570549"/>
          </a:xfrm>
          <a:prstGeom prst="rect">
            <a:avLst/>
          </a:prstGeom>
        </p:spPr>
        <p:txBody>
          <a:bodyPr lIns="731520" tIns="365760" rIns="731520" bIns="365760"/>
          <a:lstStyle>
            <a:lvl1pPr algn="l" defTabSz="1969435" rtl="0" eaLnBrk="1" latinLnBrk="0" hangingPunct="1">
              <a:spcBef>
                <a:spcPct val="0"/>
              </a:spcBef>
              <a:buNone/>
              <a:defRPr sz="7200" b="0" i="0" kern="1200">
                <a:solidFill>
                  <a:srgbClr val="663300"/>
                </a:solidFill>
                <a:latin typeface="Source Sans Pro" charset="0"/>
                <a:ea typeface="Source Sans Pro" charset="0"/>
                <a:cs typeface="Source Sans Pro" charset="0"/>
              </a:defRPr>
            </a:lvl1pPr>
          </a:lstStyle>
          <a:p>
            <a:pPr marR="0" lvl="0" algn="l" defTabSz="1969435" rtl="0" eaLnBrk="1" fontAlgn="auto" latinLnBrk="0" hangingPunct="1">
              <a:lnSpc>
                <a:spcPct val="100000"/>
              </a:lnSpc>
              <a:spcBef>
                <a:spcPct val="0"/>
              </a:spcBef>
              <a:spcAft>
                <a:spcPts val="0"/>
              </a:spcAft>
              <a:buClrTx/>
              <a:buSzTx/>
              <a:tabLst/>
              <a:defRPr/>
            </a:pPr>
            <a:endParaRPr lang="en-US" dirty="0"/>
          </a:p>
          <a:p>
            <a:pPr marR="0" lvl="0" algn="ctr" defTabSz="1969435" rtl="0" eaLnBrk="1" fontAlgn="auto" latinLnBrk="0" hangingPunct="1">
              <a:lnSpc>
                <a:spcPct val="100000"/>
              </a:lnSpc>
              <a:spcBef>
                <a:spcPct val="0"/>
              </a:spcBef>
              <a:spcAft>
                <a:spcPts val="0"/>
              </a:spcAft>
              <a:buClrTx/>
              <a:buSzTx/>
              <a:tabLst/>
              <a:defRPr/>
            </a:pPr>
            <a:r>
              <a:rPr lang="en-US" sz="8000" dirty="0"/>
              <a:t>Thanks to Dr. Joanna Petrides and Rowan-</a:t>
            </a:r>
            <a:r>
              <a:rPr lang="en-US" sz="8000" dirty="0" err="1"/>
              <a:t>VirtuaSOM</a:t>
            </a:r>
            <a:r>
              <a:rPr lang="en-US" sz="8000" dirty="0"/>
              <a:t> Dean’s Office for supporting this presentation</a:t>
            </a:r>
          </a:p>
          <a:p>
            <a:pPr marR="0" lvl="0" algn="ctr" defTabSz="1969435" rtl="0" eaLnBrk="1" fontAlgn="auto" latinLnBrk="0" hangingPunct="1">
              <a:lnSpc>
                <a:spcPct val="100000"/>
              </a:lnSpc>
              <a:spcBef>
                <a:spcPct val="0"/>
              </a:spcBef>
              <a:spcAft>
                <a:spcPts val="0"/>
              </a:spcAft>
              <a:buClrTx/>
              <a:buSzTx/>
              <a:tabLst/>
              <a:defRPr/>
            </a:pPr>
            <a:endParaRPr lang="en-US" sz="8000" dirty="0"/>
          </a:p>
          <a:p>
            <a:pPr marR="0" lvl="0" algn="ctr" defTabSz="1969435" rtl="0" eaLnBrk="1" fontAlgn="auto" latinLnBrk="0" hangingPunct="1">
              <a:lnSpc>
                <a:spcPct val="100000"/>
              </a:lnSpc>
              <a:spcBef>
                <a:spcPct val="0"/>
              </a:spcBef>
              <a:spcAft>
                <a:spcPts val="0"/>
              </a:spcAft>
              <a:buClrTx/>
              <a:buSzTx/>
              <a:tabLst/>
              <a:defRPr/>
            </a:pPr>
            <a:endParaRPr lang="en-US" sz="8000" dirty="0"/>
          </a:p>
          <a:p>
            <a:pPr marR="0" lvl="0" algn="ctr" defTabSz="1969435" rtl="0" eaLnBrk="1" fontAlgn="auto" latinLnBrk="0" hangingPunct="1">
              <a:lnSpc>
                <a:spcPct val="100000"/>
              </a:lnSpc>
              <a:spcBef>
                <a:spcPct val="0"/>
              </a:spcBef>
              <a:spcAft>
                <a:spcPts val="0"/>
              </a:spcAft>
              <a:buClrTx/>
              <a:buSzTx/>
              <a:tabLst/>
              <a:defRPr/>
            </a:pPr>
            <a:r>
              <a:rPr lang="en-US" sz="8000" dirty="0"/>
              <a:t>AND</a:t>
            </a:r>
          </a:p>
          <a:p>
            <a:pPr marR="0" lvl="0" algn="ctr" defTabSz="1969435" rtl="0" eaLnBrk="1" fontAlgn="auto" latinLnBrk="0" hangingPunct="1">
              <a:lnSpc>
                <a:spcPct val="100000"/>
              </a:lnSpc>
              <a:spcBef>
                <a:spcPct val="0"/>
              </a:spcBef>
              <a:spcAft>
                <a:spcPts val="0"/>
              </a:spcAft>
              <a:buClrTx/>
              <a:buSzTx/>
              <a:tabLst/>
              <a:defRPr/>
            </a:pPr>
            <a:endParaRPr lang="en-US" dirty="0"/>
          </a:p>
          <a:p>
            <a:pPr algn="ctr">
              <a:defRPr/>
            </a:pPr>
            <a:endParaRPr lang="en-US" sz="11500" dirty="0"/>
          </a:p>
          <a:p>
            <a:pPr algn="ctr">
              <a:defRPr/>
            </a:pPr>
            <a:endParaRPr lang="en-US" sz="11500" dirty="0"/>
          </a:p>
          <a:p>
            <a:pPr algn="ctr">
              <a:defRPr/>
            </a:pPr>
            <a:endParaRPr lang="en-US" sz="11500" dirty="0"/>
          </a:p>
          <a:p>
            <a:pPr algn="ctr">
              <a:defRPr/>
            </a:pPr>
            <a:endParaRPr lang="en-US" sz="11500" dirty="0"/>
          </a:p>
          <a:p>
            <a:pPr algn="ctr">
              <a:defRPr/>
            </a:pPr>
            <a:endParaRPr lang="en-US" sz="11500" dirty="0"/>
          </a:p>
          <a:p>
            <a:pPr algn="ctr">
              <a:defRPr/>
            </a:pPr>
            <a:r>
              <a:rPr lang="en-US" sz="11500" dirty="0"/>
              <a:t>for attending today’s presentation! </a:t>
            </a:r>
          </a:p>
          <a:p>
            <a:pPr marR="0" lvl="0" algn="l" defTabSz="1969435" rtl="0" eaLnBrk="1" fontAlgn="auto" latinLnBrk="0" hangingPunct="1">
              <a:lnSpc>
                <a:spcPct val="100000"/>
              </a:lnSpc>
              <a:spcBef>
                <a:spcPct val="0"/>
              </a:spcBef>
              <a:spcAft>
                <a:spcPts val="0"/>
              </a:spcAft>
              <a:buClrTx/>
              <a:buSzTx/>
              <a:tabLst/>
              <a:defRPr/>
            </a:pPr>
            <a:endParaRPr lang="en-US" dirty="0"/>
          </a:p>
          <a:p>
            <a:pPr marR="0" lvl="0" algn="l" defTabSz="1969435" rtl="0" eaLnBrk="1" fontAlgn="auto" latinLnBrk="0" hangingPunct="1">
              <a:lnSpc>
                <a:spcPct val="100000"/>
              </a:lnSpc>
              <a:spcBef>
                <a:spcPct val="0"/>
              </a:spcBef>
              <a:spcAft>
                <a:spcPts val="0"/>
              </a:spcAft>
              <a:buClrTx/>
              <a:buSzTx/>
              <a:tabLst/>
              <a:defRPr/>
            </a:pPr>
            <a:endParaRPr lang="en-US" dirty="0"/>
          </a:p>
          <a:p>
            <a:pPr marR="0" lvl="0" algn="l" defTabSz="1969435" rtl="0" eaLnBrk="1" fontAlgn="auto" latinLnBrk="0" hangingPunct="1">
              <a:lnSpc>
                <a:spcPct val="100000"/>
              </a:lnSpc>
              <a:spcBef>
                <a:spcPct val="0"/>
              </a:spcBef>
              <a:spcAft>
                <a:spcPts val="0"/>
              </a:spcAft>
              <a:buClrTx/>
              <a:buSzTx/>
              <a:tabLst/>
              <a:defRPr/>
            </a:pPr>
            <a:endParaRPr lang="en-US" dirty="0"/>
          </a:p>
          <a:p>
            <a:pPr marL="1143000" marR="0" lvl="0" indent="-1143000" algn="l" defTabSz="1969435"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n-US" sz="7200" b="0" i="0" u="none" strike="noStrike" kern="1200" cap="none" spc="0" normalizeH="0" baseline="0" noProof="0" dirty="0">
              <a:ln>
                <a:noFill/>
              </a:ln>
              <a:solidFill>
                <a:srgbClr val="663300"/>
              </a:solidFill>
              <a:effectLst/>
              <a:uLnTx/>
              <a:uFillTx/>
              <a:latin typeface="Source Sans Pro" charset="0"/>
              <a:ea typeface="Source Sans Pro" charset="0"/>
            </a:endParaRPr>
          </a:p>
        </p:txBody>
      </p:sp>
      <p:sp>
        <p:nvSpPr>
          <p:cNvPr id="4" name="Rectangle 3">
            <a:extLst>
              <a:ext uri="{FF2B5EF4-FFF2-40B4-BE49-F238E27FC236}">
                <a16:creationId xmlns:a16="http://schemas.microsoft.com/office/drawing/2014/main" id="{817FC564-D814-F42C-1EDC-96DCDE587929}"/>
              </a:ext>
            </a:extLst>
          </p:cNvPr>
          <p:cNvSpPr/>
          <p:nvPr/>
        </p:nvSpPr>
        <p:spPr>
          <a:xfrm>
            <a:off x="12773002" y="12710794"/>
            <a:ext cx="18378284" cy="6447919"/>
          </a:xfrm>
          <a:prstGeom prst="rect">
            <a:avLst/>
          </a:prstGeom>
          <a:noFill/>
        </p:spPr>
        <p:txBody>
          <a:bodyPr wrap="square" lIns="91440" tIns="45720" rIns="91440" bIns="45720">
            <a:spAutoFit/>
            <a:scene3d>
              <a:camera prst="orthographicFront"/>
              <a:lightRig rig="threePt" dir="t"/>
            </a:scene3d>
            <a:sp3d extrusionH="57150">
              <a:bevelT h="25400" prst="softRound"/>
            </a:sp3d>
          </a:bodyPr>
          <a:lstStyle/>
          <a:p>
            <a:pPr algn="ctr"/>
            <a:r>
              <a:rPr lang="en-US" sz="41300" b="1" cap="none" spc="0" dirty="0">
                <a:ln w="6600">
                  <a:solidFill>
                    <a:srgbClr val="F6BA1C"/>
                  </a:solidFill>
                  <a:prstDash val="solid"/>
                </a:ln>
                <a:solidFill>
                  <a:srgbClr val="6D3219"/>
                </a:solidFill>
                <a:effectLst>
                  <a:outerShdw dist="38100" dir="2700000" algn="tl" rotWithShape="0">
                    <a:schemeClr val="accent2"/>
                  </a:outerShdw>
                </a:effectLst>
                <a:latin typeface="Aldhabi" panose="020F0502020204030204" pitchFamily="2" charset="-78"/>
                <a:ea typeface="ADLaM Display" panose="020F0502020204030204" pitchFamily="2" charset="0"/>
                <a:cs typeface="Aldhabi" panose="020F0502020204030204" pitchFamily="2" charset="-78"/>
              </a:rPr>
              <a:t>Thank you</a:t>
            </a:r>
          </a:p>
        </p:txBody>
      </p:sp>
    </p:spTree>
    <p:extLst>
      <p:ext uri="{BB962C8B-B14F-4D97-AF65-F5344CB8AC3E}">
        <p14:creationId xmlns:p14="http://schemas.microsoft.com/office/powerpoint/2010/main" val="27184719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524933" y="4352544"/>
            <a:ext cx="42808245" cy="27944064"/>
          </a:xfrm>
          <a:prstGeom prst="roundRect">
            <a:avLst>
              <a:gd name="adj" fmla="val 2369"/>
            </a:avLst>
          </a:prstGeom>
          <a:solidFill>
            <a:srgbClr val="F8C01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524933" y="4352544"/>
            <a:ext cx="42808245" cy="1952003"/>
          </a:xfrm>
        </p:spPr>
        <p:txBody>
          <a:bodyPr lIns="731520" tIns="365760" rIns="731520" bIns="365760"/>
          <a:lstStyle/>
          <a:p>
            <a:pPr algn="ctr"/>
            <a:r>
              <a:rPr lang="en-US" sz="9600" u="sng" dirty="0">
                <a:latin typeface="Britannic Bold" panose="020B0903060703020204" pitchFamily="34" charset="0"/>
              </a:rPr>
              <a:t>Research Ethics In Practice</a:t>
            </a:r>
          </a:p>
        </p:txBody>
      </p:sp>
      <p:sp>
        <p:nvSpPr>
          <p:cNvPr id="5" name="TextBox 4">
            <a:extLst>
              <a:ext uri="{FF2B5EF4-FFF2-40B4-BE49-F238E27FC236}">
                <a16:creationId xmlns:a16="http://schemas.microsoft.com/office/drawing/2014/main" id="{FF5E0103-EDFE-0FDE-313D-B685339726EF}"/>
              </a:ext>
            </a:extLst>
          </p:cNvPr>
          <p:cNvSpPr txBox="1"/>
          <p:nvPr/>
        </p:nvSpPr>
        <p:spPr>
          <a:xfrm>
            <a:off x="13465916" y="1053956"/>
            <a:ext cx="29290001" cy="2431435"/>
          </a:xfrm>
          <a:prstGeom prst="rect">
            <a:avLst/>
          </a:prstGeom>
          <a:noFill/>
          <a:ln>
            <a:noFill/>
          </a:ln>
          <a:effectLst/>
        </p:spPr>
        <p:txBody>
          <a:bodyPr wrap="square" rtlCol="0">
            <a:spAutoFit/>
          </a:bodyPr>
          <a:lstStyle/>
          <a:p>
            <a:pPr>
              <a:spcAft>
                <a:spcPts val="2400"/>
              </a:spcAft>
            </a:pPr>
            <a:r>
              <a:rPr lang="en-US" sz="7200" b="1" u="sng" dirty="0">
                <a:solidFill>
                  <a:srgbClr val="6D3219"/>
                </a:solidFill>
                <a:latin typeface="Source Sans Pro Semibold" charset="0"/>
                <a:ea typeface="Source Sans Pro Semibold" charset="0"/>
                <a:cs typeface="Source Sans Pro Semibold" charset="0"/>
              </a:rPr>
              <a:t>Rowan Institutional Review Board</a:t>
            </a:r>
          </a:p>
          <a:p>
            <a:pPr>
              <a:spcAft>
                <a:spcPts val="2400"/>
              </a:spcAft>
            </a:pPr>
            <a:r>
              <a:rPr lang="en-US" sz="5400" b="1" dirty="0">
                <a:solidFill>
                  <a:srgbClr val="6D3219"/>
                </a:solidFill>
                <a:latin typeface="Source Sans Pro Semibold" charset="0"/>
                <a:ea typeface="Source Sans Pro Semibold" charset="0"/>
                <a:cs typeface="Source Sans Pro" charset="0"/>
              </a:rPr>
              <a:t>Office of Research Compliance, Division of University Research</a:t>
            </a:r>
            <a:endParaRPr lang="en-US" sz="3200" dirty="0">
              <a:solidFill>
                <a:srgbClr val="6D3219"/>
              </a:solidFill>
              <a:latin typeface="Source Sans Pro" charset="0"/>
              <a:ea typeface="Source Sans Pro" charset="0"/>
              <a:cs typeface="Source Sans Pro" charset="0"/>
            </a:endParaRPr>
          </a:p>
        </p:txBody>
      </p:sp>
      <p:sp>
        <p:nvSpPr>
          <p:cNvPr id="7" name="Title 1">
            <a:extLst>
              <a:ext uri="{FF2B5EF4-FFF2-40B4-BE49-F238E27FC236}">
                <a16:creationId xmlns:a16="http://schemas.microsoft.com/office/drawing/2014/main" id="{E0300569-C8C4-4971-D349-A5579DAD0055}"/>
              </a:ext>
            </a:extLst>
          </p:cNvPr>
          <p:cNvSpPr txBox="1">
            <a:spLocks/>
          </p:cNvSpPr>
          <p:nvPr/>
        </p:nvSpPr>
        <p:spPr>
          <a:xfrm>
            <a:off x="524933" y="6304546"/>
            <a:ext cx="42808245" cy="25559897"/>
          </a:xfrm>
          <a:prstGeom prst="rect">
            <a:avLst/>
          </a:prstGeom>
        </p:spPr>
        <p:txBody>
          <a:bodyPr lIns="731520" tIns="365760" rIns="731520" bIns="365760"/>
          <a:lstStyle>
            <a:lvl1pPr algn="l" defTabSz="1969435" rtl="0" eaLnBrk="1" latinLnBrk="0" hangingPunct="1">
              <a:spcBef>
                <a:spcPct val="0"/>
              </a:spcBef>
              <a:buNone/>
              <a:defRPr sz="7200" b="0" i="0" kern="1200">
                <a:solidFill>
                  <a:srgbClr val="663300"/>
                </a:solidFill>
                <a:latin typeface="Source Sans Pro" charset="0"/>
                <a:ea typeface="Source Sans Pro" charset="0"/>
                <a:cs typeface="Source Sans Pro" charset="0"/>
              </a:defRPr>
            </a:lvl1pPr>
          </a:lstStyle>
          <a:p>
            <a:pPr marL="857250" indent="-857250">
              <a:buFont typeface="Arial" panose="020B0604020202020204" pitchFamily="34" charset="0"/>
              <a:buChar char="•"/>
            </a:pPr>
            <a:r>
              <a:rPr lang="en-US" sz="8000" u="sng" dirty="0"/>
              <a:t>Respect for Persons</a:t>
            </a:r>
          </a:p>
          <a:p>
            <a:pPr marL="2826685" lvl="1" indent="-857250">
              <a:buFont typeface="Arial" panose="020B0604020202020204" pitchFamily="34" charset="0"/>
              <a:buChar char="•"/>
            </a:pPr>
            <a:r>
              <a:rPr lang="en-US" dirty="0"/>
              <a:t>Informed Consent</a:t>
            </a:r>
          </a:p>
          <a:p>
            <a:pPr marL="4796119" lvl="2" indent="-857250">
              <a:buFont typeface="Arial" panose="020B0604020202020204" pitchFamily="34" charset="0"/>
              <a:buChar char="•"/>
            </a:pPr>
            <a:r>
              <a:rPr lang="en-US" sz="7200" dirty="0"/>
              <a:t>Obtain and document subjects’ voluntary participation when acquiring research data that is identifiable</a:t>
            </a:r>
          </a:p>
          <a:p>
            <a:pPr marL="4796119" lvl="2" indent="-857250">
              <a:buFont typeface="Arial" panose="020B0604020202020204" pitchFamily="34" charset="0"/>
              <a:buChar char="•"/>
            </a:pPr>
            <a:r>
              <a:rPr lang="en-US" sz="7200" dirty="0"/>
              <a:t>Inform subjects’ when information about them or provided by them is being used for research purposes</a:t>
            </a:r>
          </a:p>
          <a:p>
            <a:pPr marL="4796119" lvl="2" indent="-857250">
              <a:buFont typeface="Arial" panose="020B0604020202020204" pitchFamily="34" charset="0"/>
              <a:buChar char="•"/>
            </a:pPr>
            <a:r>
              <a:rPr lang="en-US" sz="7200" dirty="0"/>
              <a:t>Researchers identify themselves as researchers and communicate purpose of interacting with subjects</a:t>
            </a:r>
          </a:p>
          <a:p>
            <a:pPr marL="4796119" lvl="2" indent="-857250">
              <a:buFont typeface="Arial" panose="020B0604020202020204" pitchFamily="34" charset="0"/>
              <a:buChar char="•"/>
            </a:pPr>
            <a:r>
              <a:rPr lang="en-US" sz="7200" dirty="0"/>
              <a:t>Consider impact of combining datasets, even if not identifiable data is included, to the extent when combined can re-identify subjects</a:t>
            </a:r>
          </a:p>
          <a:p>
            <a:pPr marL="2826685" lvl="1" indent="-857250">
              <a:buFont typeface="Arial" panose="020B0604020202020204" pitchFamily="34" charset="0"/>
              <a:buChar char="•"/>
            </a:pPr>
            <a:r>
              <a:rPr lang="en-US" dirty="0"/>
              <a:t>Privacy</a:t>
            </a:r>
          </a:p>
          <a:p>
            <a:pPr marL="4796119" lvl="2" indent="-857250">
              <a:buFont typeface="Arial" panose="020B0604020202020204" pitchFamily="34" charset="0"/>
              <a:buChar char="•"/>
            </a:pPr>
            <a:r>
              <a:rPr lang="en-US" sz="7200" dirty="0"/>
              <a:t>Interact and converse with potential subjects in a private setting at an appropriate time</a:t>
            </a:r>
          </a:p>
          <a:p>
            <a:pPr marL="4796119" lvl="2" indent="-857250">
              <a:buFont typeface="Arial" panose="020B0604020202020204" pitchFamily="34" charset="0"/>
              <a:buChar char="•"/>
            </a:pPr>
            <a:r>
              <a:rPr lang="en-US" sz="7200" dirty="0"/>
              <a:t>Restrict access to subjects’ identifiable information, when possible</a:t>
            </a:r>
          </a:p>
          <a:p>
            <a:pPr marL="4796119" lvl="2" indent="-857250">
              <a:buFont typeface="Arial" panose="020B0604020202020204" pitchFamily="34" charset="0"/>
              <a:buChar char="•"/>
            </a:pPr>
            <a:r>
              <a:rPr lang="en-US" sz="7200" dirty="0"/>
              <a:t>Replace any identifiable information with unique identifier or code</a:t>
            </a:r>
          </a:p>
        </p:txBody>
      </p:sp>
      <p:pic>
        <p:nvPicPr>
          <p:cNvPr id="6" name="Picture 5" descr="A sign on a red wall&#10;&#10;Description automatically generated">
            <a:extLst>
              <a:ext uri="{FF2B5EF4-FFF2-40B4-BE49-F238E27FC236}">
                <a16:creationId xmlns:a16="http://schemas.microsoft.com/office/drawing/2014/main" id="{489DD56D-C8CB-621F-B8E5-2CA476F90079}"/>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3455064" y="22763748"/>
            <a:ext cx="16947981" cy="9100696"/>
          </a:xfrm>
          <a:prstGeom prst="rect">
            <a:avLst/>
          </a:prstGeom>
        </p:spPr>
      </p:pic>
    </p:spTree>
    <p:extLst>
      <p:ext uri="{BB962C8B-B14F-4D97-AF65-F5344CB8AC3E}">
        <p14:creationId xmlns:p14="http://schemas.microsoft.com/office/powerpoint/2010/main" val="28356547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BE61E0-7673-0FF8-A1CC-33C9CEC52D66}"/>
            </a:ext>
          </a:extLst>
        </p:cNvPr>
        <p:cNvGrpSpPr/>
        <p:nvPr/>
      </p:nvGrpSpPr>
      <p:grpSpPr>
        <a:xfrm>
          <a:off x="0" y="0"/>
          <a:ext cx="0" cy="0"/>
          <a:chOff x="0" y="0"/>
          <a:chExt cx="0" cy="0"/>
        </a:xfrm>
      </p:grpSpPr>
      <p:sp>
        <p:nvSpPr>
          <p:cNvPr id="3" name="Rounded Rectangle 2">
            <a:extLst>
              <a:ext uri="{FF2B5EF4-FFF2-40B4-BE49-F238E27FC236}">
                <a16:creationId xmlns:a16="http://schemas.microsoft.com/office/drawing/2014/main" id="{310233B5-6375-4055-6961-39BA26A9BFB1}"/>
              </a:ext>
            </a:extLst>
          </p:cNvPr>
          <p:cNvSpPr/>
          <p:nvPr/>
        </p:nvSpPr>
        <p:spPr>
          <a:xfrm>
            <a:off x="524933" y="4352544"/>
            <a:ext cx="42808245" cy="27944064"/>
          </a:xfrm>
          <a:prstGeom prst="roundRect">
            <a:avLst>
              <a:gd name="adj" fmla="val 2369"/>
            </a:avLst>
          </a:prstGeom>
          <a:solidFill>
            <a:srgbClr val="F8C01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36DB8E-3536-50F2-AAF4-F99D2FA18224}"/>
              </a:ext>
            </a:extLst>
          </p:cNvPr>
          <p:cNvSpPr>
            <a:spLocks noGrp="1"/>
          </p:cNvSpPr>
          <p:nvPr>
            <p:ph type="ctrTitle"/>
          </p:nvPr>
        </p:nvSpPr>
        <p:spPr>
          <a:xfrm>
            <a:off x="524933" y="4352544"/>
            <a:ext cx="42808245" cy="1952003"/>
          </a:xfrm>
        </p:spPr>
        <p:txBody>
          <a:bodyPr lIns="731520" tIns="365760" rIns="731520" bIns="365760"/>
          <a:lstStyle/>
          <a:p>
            <a:pPr algn="ctr"/>
            <a:r>
              <a:rPr lang="en-US" sz="9600" u="sng" dirty="0">
                <a:latin typeface="Britannic Bold" panose="020B0903060703020204" pitchFamily="34" charset="0"/>
              </a:rPr>
              <a:t>Research Ethics In Practice</a:t>
            </a:r>
          </a:p>
        </p:txBody>
      </p:sp>
      <p:sp>
        <p:nvSpPr>
          <p:cNvPr id="5" name="TextBox 4">
            <a:extLst>
              <a:ext uri="{FF2B5EF4-FFF2-40B4-BE49-F238E27FC236}">
                <a16:creationId xmlns:a16="http://schemas.microsoft.com/office/drawing/2014/main" id="{D7103DB3-3A57-177B-D564-0F183E1925DC}"/>
              </a:ext>
            </a:extLst>
          </p:cNvPr>
          <p:cNvSpPr txBox="1"/>
          <p:nvPr/>
        </p:nvSpPr>
        <p:spPr>
          <a:xfrm>
            <a:off x="13465916" y="1053956"/>
            <a:ext cx="29290001" cy="2431435"/>
          </a:xfrm>
          <a:prstGeom prst="rect">
            <a:avLst/>
          </a:prstGeom>
          <a:noFill/>
          <a:ln>
            <a:noFill/>
          </a:ln>
          <a:effectLst/>
        </p:spPr>
        <p:txBody>
          <a:bodyPr wrap="square" rtlCol="0">
            <a:spAutoFit/>
          </a:bodyPr>
          <a:lstStyle/>
          <a:p>
            <a:pPr>
              <a:spcAft>
                <a:spcPts val="2400"/>
              </a:spcAft>
            </a:pPr>
            <a:r>
              <a:rPr lang="en-US" sz="7200" b="1" u="sng" dirty="0">
                <a:solidFill>
                  <a:srgbClr val="6D3219"/>
                </a:solidFill>
                <a:latin typeface="Source Sans Pro Semibold" charset="0"/>
                <a:ea typeface="Source Sans Pro Semibold" charset="0"/>
                <a:cs typeface="Source Sans Pro Semibold" charset="0"/>
              </a:rPr>
              <a:t>Rowan Institutional Review Board</a:t>
            </a:r>
          </a:p>
          <a:p>
            <a:pPr>
              <a:spcAft>
                <a:spcPts val="2400"/>
              </a:spcAft>
            </a:pPr>
            <a:r>
              <a:rPr lang="en-US" sz="5400" b="1" dirty="0">
                <a:solidFill>
                  <a:srgbClr val="6D3219"/>
                </a:solidFill>
                <a:latin typeface="Source Sans Pro Semibold" charset="0"/>
                <a:ea typeface="Source Sans Pro Semibold" charset="0"/>
                <a:cs typeface="Source Sans Pro" charset="0"/>
              </a:rPr>
              <a:t>Office of Research Compliance, Division of University Research</a:t>
            </a:r>
            <a:endParaRPr lang="en-US" sz="3200" dirty="0">
              <a:solidFill>
                <a:srgbClr val="6D3219"/>
              </a:solidFill>
              <a:latin typeface="Source Sans Pro" charset="0"/>
              <a:ea typeface="Source Sans Pro" charset="0"/>
              <a:cs typeface="Source Sans Pro" charset="0"/>
            </a:endParaRPr>
          </a:p>
        </p:txBody>
      </p:sp>
      <p:sp>
        <p:nvSpPr>
          <p:cNvPr id="7" name="Title 1">
            <a:extLst>
              <a:ext uri="{FF2B5EF4-FFF2-40B4-BE49-F238E27FC236}">
                <a16:creationId xmlns:a16="http://schemas.microsoft.com/office/drawing/2014/main" id="{DF4DBE45-2E93-2C67-3AC4-F55430AAEBA2}"/>
              </a:ext>
            </a:extLst>
          </p:cNvPr>
          <p:cNvSpPr txBox="1">
            <a:spLocks/>
          </p:cNvSpPr>
          <p:nvPr/>
        </p:nvSpPr>
        <p:spPr>
          <a:xfrm>
            <a:off x="524933" y="7555832"/>
            <a:ext cx="42808245" cy="24308612"/>
          </a:xfrm>
          <a:prstGeom prst="rect">
            <a:avLst/>
          </a:prstGeom>
        </p:spPr>
        <p:txBody>
          <a:bodyPr lIns="731520" tIns="365760" rIns="731520" bIns="365760"/>
          <a:lstStyle>
            <a:lvl1pPr algn="l" defTabSz="1969435" rtl="0" eaLnBrk="1" latinLnBrk="0" hangingPunct="1">
              <a:spcBef>
                <a:spcPct val="0"/>
              </a:spcBef>
              <a:buNone/>
              <a:defRPr sz="7200" b="0" i="0" kern="1200">
                <a:solidFill>
                  <a:srgbClr val="663300"/>
                </a:solidFill>
                <a:latin typeface="Source Sans Pro" charset="0"/>
                <a:ea typeface="Source Sans Pro" charset="0"/>
                <a:cs typeface="Source Sans Pro" charset="0"/>
              </a:defRPr>
            </a:lvl1pPr>
          </a:lstStyle>
          <a:p>
            <a:pPr marL="857250" indent="-857250">
              <a:buFont typeface="Arial" panose="020B0604020202020204" pitchFamily="34" charset="0"/>
              <a:buChar char="•"/>
            </a:pPr>
            <a:r>
              <a:rPr lang="en-US" sz="8000" u="sng" dirty="0"/>
              <a:t>Beneficence</a:t>
            </a:r>
          </a:p>
          <a:p>
            <a:pPr marL="2826685" lvl="1" indent="-857250">
              <a:buFont typeface="Arial" panose="020B0604020202020204" pitchFamily="34" charset="0"/>
              <a:buChar char="•"/>
            </a:pPr>
            <a:r>
              <a:rPr lang="en-US" dirty="0"/>
              <a:t>Assessment of Risks and Benefits</a:t>
            </a:r>
          </a:p>
          <a:p>
            <a:pPr marL="4796119" lvl="2" indent="-857250">
              <a:buFont typeface="Arial" panose="020B0604020202020204" pitchFamily="34" charset="0"/>
              <a:buChar char="•"/>
            </a:pPr>
            <a:r>
              <a:rPr lang="en-US" sz="7200" dirty="0"/>
              <a:t>Systematic and comprehensive</a:t>
            </a:r>
          </a:p>
          <a:p>
            <a:pPr marL="4796119" lvl="2" indent="-857250">
              <a:buFont typeface="Arial" panose="020B0604020202020204" pitchFamily="34" charset="0"/>
              <a:buChar char="•"/>
            </a:pPr>
            <a:r>
              <a:rPr lang="en-US" sz="7200" dirty="0"/>
              <a:t>Identify the risks – known, unknown, and because of participation</a:t>
            </a:r>
          </a:p>
          <a:p>
            <a:pPr marL="4796119" lvl="2" indent="-857250">
              <a:buFont typeface="Arial" panose="020B0604020202020204" pitchFamily="34" charset="0"/>
              <a:buChar char="•"/>
            </a:pPr>
            <a:r>
              <a:rPr lang="en-US" sz="7200" dirty="0"/>
              <a:t>Identify the magnitude and likelihood of risks</a:t>
            </a:r>
          </a:p>
          <a:p>
            <a:pPr marL="4796119" lvl="2" indent="-857250">
              <a:buFont typeface="Arial" panose="020B0604020202020204" pitchFamily="34" charset="0"/>
              <a:buChar char="•"/>
            </a:pPr>
            <a:r>
              <a:rPr lang="en-US" sz="7200" dirty="0"/>
              <a:t>Identify the benefits – individual, group of people, indirect, or societal</a:t>
            </a:r>
          </a:p>
          <a:p>
            <a:pPr marL="4796119" lvl="2" indent="-857250">
              <a:buFont typeface="Arial" panose="020B0604020202020204" pitchFamily="34" charset="0"/>
              <a:buChar char="•"/>
            </a:pPr>
            <a:r>
              <a:rPr lang="en-US" sz="7200" dirty="0"/>
              <a:t>Identify direct benefit(s) or no direct benefit(s) to subjects and benefits to population/society</a:t>
            </a:r>
          </a:p>
          <a:p>
            <a:pPr marL="2826685" lvl="1" indent="-857250">
              <a:buFont typeface="Arial" panose="020B0604020202020204" pitchFamily="34" charset="0"/>
              <a:buChar char="•"/>
            </a:pPr>
            <a:r>
              <a:rPr lang="en-US" dirty="0"/>
              <a:t>Minimize Risk</a:t>
            </a:r>
          </a:p>
          <a:p>
            <a:pPr marL="4796119" lvl="2" indent="-857250">
              <a:buFont typeface="Arial" panose="020B0604020202020204" pitchFamily="34" charset="0"/>
              <a:buChar char="•"/>
            </a:pPr>
            <a:r>
              <a:rPr lang="en-US" sz="7200" dirty="0"/>
              <a:t>To the extent allowable</a:t>
            </a:r>
          </a:p>
          <a:p>
            <a:pPr marL="4796119" lvl="2" indent="-857250">
              <a:buFont typeface="Arial" panose="020B0604020202020204" pitchFamily="34" charset="0"/>
              <a:buChar char="•"/>
            </a:pPr>
            <a:r>
              <a:rPr lang="en-US" sz="7200" dirty="0"/>
              <a:t>Evaluate the risks and develop protocols and procedures that minimize, mitigate, or eliminate risk</a:t>
            </a:r>
          </a:p>
          <a:p>
            <a:pPr marL="4796119" lvl="2" indent="-857250">
              <a:buFont typeface="Arial" panose="020B0604020202020204" pitchFamily="34" charset="0"/>
              <a:buChar char="•"/>
            </a:pPr>
            <a:r>
              <a:rPr lang="en-US" sz="7200" dirty="0"/>
              <a:t>Implement study procedures to ensure benefits are gained and subjects’ rights are not affected</a:t>
            </a:r>
          </a:p>
          <a:p>
            <a:pPr marL="4796119" lvl="2" indent="-857250">
              <a:buFont typeface="Arial" panose="020B0604020202020204" pitchFamily="34" charset="0"/>
              <a:buChar char="•"/>
            </a:pPr>
            <a:r>
              <a:rPr lang="en-US" sz="7200" dirty="0"/>
              <a:t>Implement alternate methods, mitigating risks, to accomplish goals/aims of research</a:t>
            </a:r>
          </a:p>
          <a:p>
            <a:pPr marL="857250" indent="-857250">
              <a:buFont typeface="Arial" panose="020B0604020202020204" pitchFamily="34" charset="0"/>
              <a:buChar char="•"/>
            </a:pPr>
            <a:r>
              <a:rPr lang="en-US" sz="8000" u="sng" dirty="0"/>
              <a:t>Justice</a:t>
            </a:r>
          </a:p>
          <a:p>
            <a:pPr marL="2826685" lvl="1" indent="-857250">
              <a:buFont typeface="Arial" panose="020B0604020202020204" pitchFamily="34" charset="0"/>
              <a:buChar char="•"/>
            </a:pPr>
            <a:r>
              <a:rPr lang="en-US" dirty="0"/>
              <a:t>Subject Selection</a:t>
            </a:r>
          </a:p>
          <a:p>
            <a:pPr marL="4796119" lvl="2" indent="-857250">
              <a:buFont typeface="Arial" panose="020B0604020202020204" pitchFamily="34" charset="0"/>
              <a:buChar char="•"/>
            </a:pPr>
            <a:r>
              <a:rPr lang="en-US" sz="7200" dirty="0"/>
              <a:t>Select subject population(s) based on the goals/aims/hypothesis of the study/research</a:t>
            </a:r>
          </a:p>
          <a:p>
            <a:pPr marL="4796119" lvl="2" indent="-857250">
              <a:buFont typeface="Arial" panose="020B0604020202020204" pitchFamily="34" charset="0"/>
              <a:buChar char="•"/>
            </a:pPr>
            <a:r>
              <a:rPr lang="en-US" sz="7200" dirty="0"/>
              <a:t>Consider if additional populations can benefit and incorporate them into subject inclusion criteria</a:t>
            </a:r>
          </a:p>
          <a:p>
            <a:pPr marL="4796119" lvl="2" indent="-857250">
              <a:buFont typeface="Arial" panose="020B0604020202020204" pitchFamily="34" charset="0"/>
              <a:buChar char="•"/>
            </a:pPr>
            <a:r>
              <a:rPr lang="en-US" sz="7200" dirty="0"/>
              <a:t>Avoid convenience sampling, and if not possible, provide justification for convenience sampling</a:t>
            </a:r>
          </a:p>
          <a:p>
            <a:pPr marL="4796119" lvl="2" indent="-857250">
              <a:buFont typeface="Arial" panose="020B0604020202020204" pitchFamily="34" charset="0"/>
              <a:buChar char="•"/>
            </a:pPr>
            <a:r>
              <a:rPr lang="en-US" sz="7200" dirty="0"/>
              <a:t>Identify subject population(s) who will benefit and incorporate them into subject inclusion criteria</a:t>
            </a:r>
          </a:p>
          <a:p>
            <a:pPr marL="4796119" lvl="2" indent="-857250">
              <a:buFont typeface="Arial" panose="020B0604020202020204" pitchFamily="34" charset="0"/>
              <a:buChar char="•"/>
            </a:pPr>
            <a:r>
              <a:rPr lang="en-US" sz="7200" dirty="0"/>
              <a:t>Avoid selecting subject population(s) in a compromised position or are easily manipulated</a:t>
            </a:r>
          </a:p>
        </p:txBody>
      </p:sp>
      <p:pic>
        <p:nvPicPr>
          <p:cNvPr id="6" name="Picture 5" descr="A close-up of a card">
            <a:extLst>
              <a:ext uri="{FF2B5EF4-FFF2-40B4-BE49-F238E27FC236}">
                <a16:creationId xmlns:a16="http://schemas.microsoft.com/office/drawing/2014/main" id="{52A15860-77A2-02DA-2A98-3CFB308911C1}"/>
              </a:ext>
            </a:extLst>
          </p:cNvPr>
          <p:cNvPicPr>
            <a:picLocks noChangeAspect="1"/>
          </p:cNvPicPr>
          <p:nvPr/>
        </p:nvPicPr>
        <p:blipFill>
          <a:blip r:embed="rId2">
            <a:extLst>
              <a:ext uri="{837473B0-CC2E-450A-ABE3-18F120FF3D39}">
                <a1611:picAttrSrcUrl xmlns:a1611="http://schemas.microsoft.com/office/drawing/2016/11/main" r:id="rId3"/>
              </a:ext>
            </a:extLst>
          </a:blip>
          <a:srcRect t="18239" r="48890" b="30840"/>
          <a:stretch/>
        </p:blipFill>
        <p:spPr>
          <a:xfrm>
            <a:off x="35531624" y="9120551"/>
            <a:ext cx="6646778" cy="4475219"/>
          </a:xfrm>
          <a:prstGeom prst="rect">
            <a:avLst/>
          </a:prstGeom>
        </p:spPr>
      </p:pic>
    </p:spTree>
    <p:extLst>
      <p:ext uri="{BB962C8B-B14F-4D97-AF65-F5344CB8AC3E}">
        <p14:creationId xmlns:p14="http://schemas.microsoft.com/office/powerpoint/2010/main" val="7035405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524933" y="4352544"/>
            <a:ext cx="42808245" cy="27944064"/>
          </a:xfrm>
          <a:prstGeom prst="roundRect">
            <a:avLst>
              <a:gd name="adj" fmla="val 2369"/>
            </a:avLst>
          </a:prstGeom>
          <a:solidFill>
            <a:srgbClr val="F8C01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524933" y="4352544"/>
            <a:ext cx="42808245" cy="1952003"/>
          </a:xfrm>
        </p:spPr>
        <p:txBody>
          <a:bodyPr lIns="731520" tIns="365760" rIns="731520" bIns="365760"/>
          <a:lstStyle/>
          <a:p>
            <a:pPr algn="ctr"/>
            <a:r>
              <a:rPr lang="en-US" sz="9600" u="sng" dirty="0">
                <a:latin typeface="Britannic Bold" panose="020B0903060703020204" pitchFamily="34" charset="0"/>
              </a:rPr>
              <a:t>Incorporating Research Ethics in the Protocol</a:t>
            </a:r>
          </a:p>
        </p:txBody>
      </p:sp>
      <p:sp>
        <p:nvSpPr>
          <p:cNvPr id="5" name="TextBox 4">
            <a:extLst>
              <a:ext uri="{FF2B5EF4-FFF2-40B4-BE49-F238E27FC236}">
                <a16:creationId xmlns:a16="http://schemas.microsoft.com/office/drawing/2014/main" id="{FF5E0103-EDFE-0FDE-313D-B685339726EF}"/>
              </a:ext>
            </a:extLst>
          </p:cNvPr>
          <p:cNvSpPr txBox="1"/>
          <p:nvPr/>
        </p:nvSpPr>
        <p:spPr>
          <a:xfrm>
            <a:off x="13465916" y="1053956"/>
            <a:ext cx="29290001" cy="2431435"/>
          </a:xfrm>
          <a:prstGeom prst="rect">
            <a:avLst/>
          </a:prstGeom>
          <a:noFill/>
          <a:ln>
            <a:noFill/>
          </a:ln>
          <a:effectLst/>
        </p:spPr>
        <p:txBody>
          <a:bodyPr wrap="square" rtlCol="0">
            <a:spAutoFit/>
          </a:bodyPr>
          <a:lstStyle/>
          <a:p>
            <a:pPr>
              <a:spcAft>
                <a:spcPts val="2400"/>
              </a:spcAft>
            </a:pPr>
            <a:r>
              <a:rPr lang="en-US" sz="7200" b="1" u="sng" dirty="0">
                <a:solidFill>
                  <a:srgbClr val="6D3219"/>
                </a:solidFill>
                <a:latin typeface="Source Sans Pro Semibold" charset="0"/>
                <a:ea typeface="Source Sans Pro Semibold" charset="0"/>
                <a:cs typeface="Source Sans Pro Semibold" charset="0"/>
              </a:rPr>
              <a:t>Rowan Institutional Review Board</a:t>
            </a:r>
          </a:p>
          <a:p>
            <a:pPr>
              <a:spcAft>
                <a:spcPts val="2400"/>
              </a:spcAft>
            </a:pPr>
            <a:r>
              <a:rPr lang="en-US" sz="5400" b="1" dirty="0">
                <a:solidFill>
                  <a:srgbClr val="6D3219"/>
                </a:solidFill>
                <a:latin typeface="Source Sans Pro Semibold" charset="0"/>
                <a:ea typeface="Source Sans Pro Semibold" charset="0"/>
                <a:cs typeface="Source Sans Pro" charset="0"/>
              </a:rPr>
              <a:t>Office of Research Compliance, Division of University Research</a:t>
            </a:r>
            <a:endParaRPr lang="en-US" sz="3200" dirty="0">
              <a:solidFill>
                <a:srgbClr val="6D3219"/>
              </a:solidFill>
              <a:latin typeface="Source Sans Pro" charset="0"/>
              <a:ea typeface="Source Sans Pro" charset="0"/>
              <a:cs typeface="Source Sans Pro" charset="0"/>
            </a:endParaRPr>
          </a:p>
        </p:txBody>
      </p:sp>
      <p:sp>
        <p:nvSpPr>
          <p:cNvPr id="7" name="Title 1">
            <a:extLst>
              <a:ext uri="{FF2B5EF4-FFF2-40B4-BE49-F238E27FC236}">
                <a16:creationId xmlns:a16="http://schemas.microsoft.com/office/drawing/2014/main" id="{E0300569-C8C4-4971-D349-A5579DAD0055}"/>
              </a:ext>
            </a:extLst>
          </p:cNvPr>
          <p:cNvSpPr txBox="1">
            <a:spLocks/>
          </p:cNvSpPr>
          <p:nvPr/>
        </p:nvSpPr>
        <p:spPr>
          <a:xfrm>
            <a:off x="591111" y="7414475"/>
            <a:ext cx="42808245" cy="9065079"/>
          </a:xfrm>
          <a:prstGeom prst="rect">
            <a:avLst/>
          </a:prstGeom>
        </p:spPr>
        <p:txBody>
          <a:bodyPr lIns="731520" tIns="365760" rIns="731520" bIns="365760"/>
          <a:lstStyle>
            <a:lvl1pPr algn="l" defTabSz="1969435" rtl="0" eaLnBrk="1" latinLnBrk="0" hangingPunct="1">
              <a:spcBef>
                <a:spcPct val="0"/>
              </a:spcBef>
              <a:buNone/>
              <a:defRPr sz="7200" b="0" i="0" kern="1200">
                <a:solidFill>
                  <a:srgbClr val="663300"/>
                </a:solidFill>
                <a:latin typeface="Source Sans Pro" charset="0"/>
                <a:ea typeface="Source Sans Pro" charset="0"/>
                <a:cs typeface="Source Sans Pro" charset="0"/>
              </a:defRPr>
            </a:lvl1pPr>
          </a:lstStyle>
          <a:p>
            <a:pPr marL="857250" indent="-857250">
              <a:buFont typeface="Arial" panose="020B0604020202020204" pitchFamily="34" charset="0"/>
              <a:buChar char="•"/>
            </a:pPr>
            <a:r>
              <a:rPr lang="en-US" sz="8000" dirty="0"/>
              <a:t>Informed Consent</a:t>
            </a:r>
          </a:p>
          <a:p>
            <a:pPr marL="2826685" lvl="1" indent="-857250">
              <a:buFont typeface="Arial" panose="020B0604020202020204" pitchFamily="34" charset="0"/>
              <a:buChar char="•"/>
            </a:pPr>
            <a:r>
              <a:rPr lang="en-US" sz="7200" dirty="0"/>
              <a:t>Signed Consent vs. Alteration of Consent vs. Waiver of Consent</a:t>
            </a:r>
          </a:p>
          <a:p>
            <a:pPr marL="2826685" lvl="1" indent="-857250">
              <a:buFont typeface="Arial" panose="020B0604020202020204" pitchFamily="34" charset="0"/>
              <a:buChar char="•"/>
            </a:pPr>
            <a:r>
              <a:rPr lang="en-US" sz="7200" dirty="0"/>
              <a:t>Justify why waiver of consent is necessary</a:t>
            </a:r>
          </a:p>
          <a:p>
            <a:pPr marL="857250" indent="-857250">
              <a:buFont typeface="Arial" panose="020B0604020202020204" pitchFamily="34" charset="0"/>
              <a:buChar char="•"/>
            </a:pPr>
            <a:r>
              <a:rPr lang="en-US" sz="8000" dirty="0"/>
              <a:t>Privacy</a:t>
            </a:r>
          </a:p>
          <a:p>
            <a:pPr marL="2826685" lvl="1" indent="-857250">
              <a:buFont typeface="Arial" panose="020B0604020202020204" pitchFamily="34" charset="0"/>
              <a:buChar char="•"/>
            </a:pPr>
            <a:r>
              <a:rPr lang="en-US" sz="7200" dirty="0"/>
              <a:t>Detail data handling and management methods and processes that ensures confidentiality and privacy</a:t>
            </a:r>
          </a:p>
          <a:p>
            <a:pPr marL="2826685" lvl="1" indent="-857250">
              <a:buFont typeface="Arial" panose="020B0604020202020204" pitchFamily="34" charset="0"/>
              <a:buChar char="•"/>
            </a:pPr>
            <a:r>
              <a:rPr lang="en-US" sz="7200" dirty="0"/>
              <a:t>Detail recruitment and consent methods and processes to ensure voluntary participation and privacy</a:t>
            </a:r>
          </a:p>
          <a:p>
            <a:pPr marL="2826685" lvl="1" indent="-857250">
              <a:buFont typeface="Arial" panose="020B0604020202020204" pitchFamily="34" charset="0"/>
              <a:buChar char="•"/>
            </a:pPr>
            <a:r>
              <a:rPr lang="en-US" sz="7200" dirty="0"/>
              <a:t>Statement of how research data will be accessed, shared, managed, and reported</a:t>
            </a:r>
          </a:p>
        </p:txBody>
      </p:sp>
      <p:sp>
        <p:nvSpPr>
          <p:cNvPr id="4" name="Title 1">
            <a:extLst>
              <a:ext uri="{FF2B5EF4-FFF2-40B4-BE49-F238E27FC236}">
                <a16:creationId xmlns:a16="http://schemas.microsoft.com/office/drawing/2014/main" id="{AFD918F3-25F7-F1B2-D0D2-9A6B333AD583}"/>
              </a:ext>
            </a:extLst>
          </p:cNvPr>
          <p:cNvSpPr txBox="1">
            <a:spLocks/>
          </p:cNvSpPr>
          <p:nvPr/>
        </p:nvSpPr>
        <p:spPr>
          <a:xfrm>
            <a:off x="524931" y="5961458"/>
            <a:ext cx="42808245" cy="1952003"/>
          </a:xfrm>
          <a:prstGeom prst="rect">
            <a:avLst/>
          </a:prstGeom>
        </p:spPr>
        <p:txBody>
          <a:bodyPr lIns="731520" tIns="365760" rIns="731520" bIns="365760"/>
          <a:lstStyle>
            <a:lvl1pPr algn="l" defTabSz="1969435" rtl="0" eaLnBrk="1" latinLnBrk="0" hangingPunct="1">
              <a:spcBef>
                <a:spcPct val="0"/>
              </a:spcBef>
              <a:buNone/>
              <a:defRPr sz="7200" b="0" i="0" kern="1200">
                <a:solidFill>
                  <a:srgbClr val="663300"/>
                </a:solidFill>
                <a:latin typeface="Source Sans Pro" charset="0"/>
                <a:ea typeface="Source Sans Pro" charset="0"/>
                <a:cs typeface="Source Sans Pro" charset="0"/>
              </a:defRPr>
            </a:lvl1pPr>
          </a:lstStyle>
          <a:p>
            <a:r>
              <a:rPr lang="en-US" sz="8800" u="sng" dirty="0"/>
              <a:t>Respect for Persons</a:t>
            </a:r>
          </a:p>
        </p:txBody>
      </p:sp>
      <p:sp>
        <p:nvSpPr>
          <p:cNvPr id="6" name="Title 1">
            <a:extLst>
              <a:ext uri="{FF2B5EF4-FFF2-40B4-BE49-F238E27FC236}">
                <a16:creationId xmlns:a16="http://schemas.microsoft.com/office/drawing/2014/main" id="{7CE12C0A-19C6-2CB2-D175-AAF297754361}"/>
              </a:ext>
            </a:extLst>
          </p:cNvPr>
          <p:cNvSpPr txBox="1">
            <a:spLocks/>
          </p:cNvSpPr>
          <p:nvPr/>
        </p:nvSpPr>
        <p:spPr>
          <a:xfrm>
            <a:off x="524930" y="16026650"/>
            <a:ext cx="42808245" cy="1952003"/>
          </a:xfrm>
          <a:prstGeom prst="rect">
            <a:avLst/>
          </a:prstGeom>
        </p:spPr>
        <p:txBody>
          <a:bodyPr lIns="731520" tIns="365760" rIns="731520" bIns="365760"/>
          <a:lstStyle>
            <a:lvl1pPr algn="l" defTabSz="1969435" rtl="0" eaLnBrk="1" latinLnBrk="0" hangingPunct="1">
              <a:spcBef>
                <a:spcPct val="0"/>
              </a:spcBef>
              <a:buNone/>
              <a:defRPr sz="7200" b="0" i="0" kern="1200">
                <a:solidFill>
                  <a:srgbClr val="663300"/>
                </a:solidFill>
                <a:latin typeface="Source Sans Pro" charset="0"/>
                <a:ea typeface="Source Sans Pro" charset="0"/>
                <a:cs typeface="Source Sans Pro" charset="0"/>
              </a:defRPr>
            </a:lvl1pPr>
          </a:lstStyle>
          <a:p>
            <a:r>
              <a:rPr lang="en-US" sz="8800" u="sng" dirty="0"/>
              <a:t>Beneficence</a:t>
            </a:r>
          </a:p>
        </p:txBody>
      </p:sp>
      <p:sp>
        <p:nvSpPr>
          <p:cNvPr id="8" name="Title 1">
            <a:extLst>
              <a:ext uri="{FF2B5EF4-FFF2-40B4-BE49-F238E27FC236}">
                <a16:creationId xmlns:a16="http://schemas.microsoft.com/office/drawing/2014/main" id="{2B4E3B75-BC6C-BDD4-5214-B462EF89F3B3}"/>
              </a:ext>
            </a:extLst>
          </p:cNvPr>
          <p:cNvSpPr txBox="1">
            <a:spLocks/>
          </p:cNvSpPr>
          <p:nvPr/>
        </p:nvSpPr>
        <p:spPr>
          <a:xfrm>
            <a:off x="591111" y="23718828"/>
            <a:ext cx="42808245" cy="1952003"/>
          </a:xfrm>
          <a:prstGeom prst="rect">
            <a:avLst/>
          </a:prstGeom>
        </p:spPr>
        <p:txBody>
          <a:bodyPr lIns="731520" tIns="365760" rIns="731520" bIns="365760"/>
          <a:lstStyle>
            <a:lvl1pPr algn="l" defTabSz="1969435" rtl="0" eaLnBrk="1" latinLnBrk="0" hangingPunct="1">
              <a:spcBef>
                <a:spcPct val="0"/>
              </a:spcBef>
              <a:buNone/>
              <a:defRPr sz="7200" b="0" i="0" kern="1200">
                <a:solidFill>
                  <a:srgbClr val="663300"/>
                </a:solidFill>
                <a:latin typeface="Source Sans Pro" charset="0"/>
                <a:ea typeface="Source Sans Pro" charset="0"/>
                <a:cs typeface="Source Sans Pro" charset="0"/>
              </a:defRPr>
            </a:lvl1pPr>
          </a:lstStyle>
          <a:p>
            <a:r>
              <a:rPr lang="en-US" sz="8800" u="sng" dirty="0"/>
              <a:t>Justice</a:t>
            </a:r>
            <a:endParaRPr lang="en-US" sz="8000" u="sng" dirty="0"/>
          </a:p>
        </p:txBody>
      </p:sp>
      <p:sp>
        <p:nvSpPr>
          <p:cNvPr id="9" name="Title 1">
            <a:extLst>
              <a:ext uri="{FF2B5EF4-FFF2-40B4-BE49-F238E27FC236}">
                <a16:creationId xmlns:a16="http://schemas.microsoft.com/office/drawing/2014/main" id="{413D1DE0-6AB2-05D0-6EB0-F831F3E0AD20}"/>
              </a:ext>
            </a:extLst>
          </p:cNvPr>
          <p:cNvSpPr txBox="1">
            <a:spLocks/>
          </p:cNvSpPr>
          <p:nvPr/>
        </p:nvSpPr>
        <p:spPr>
          <a:xfrm>
            <a:off x="591111" y="17346707"/>
            <a:ext cx="42808245" cy="6336948"/>
          </a:xfrm>
          <a:prstGeom prst="rect">
            <a:avLst/>
          </a:prstGeom>
        </p:spPr>
        <p:txBody>
          <a:bodyPr lIns="731520" tIns="365760" rIns="731520" bIns="365760"/>
          <a:lstStyle>
            <a:lvl1pPr algn="l" defTabSz="1969435" rtl="0" eaLnBrk="1" latinLnBrk="0" hangingPunct="1">
              <a:spcBef>
                <a:spcPct val="0"/>
              </a:spcBef>
              <a:buNone/>
              <a:defRPr sz="7200" b="0" i="0" kern="1200">
                <a:solidFill>
                  <a:srgbClr val="663300"/>
                </a:solidFill>
                <a:latin typeface="Source Sans Pro" charset="0"/>
                <a:ea typeface="Source Sans Pro" charset="0"/>
                <a:cs typeface="Source Sans Pro" charset="0"/>
              </a:defRPr>
            </a:lvl1pPr>
          </a:lstStyle>
          <a:p>
            <a:pPr marL="857250" indent="-857250">
              <a:buFont typeface="Arial" panose="020B0604020202020204" pitchFamily="34" charset="0"/>
              <a:buChar char="•"/>
            </a:pPr>
            <a:r>
              <a:rPr lang="en-US" dirty="0"/>
              <a:t>Assessment of Risks and Benefits</a:t>
            </a:r>
          </a:p>
          <a:p>
            <a:pPr marL="2826685" lvl="1" indent="-857250">
              <a:buFont typeface="Arial" panose="020B0604020202020204" pitchFamily="34" charset="0"/>
              <a:buChar char="•"/>
            </a:pPr>
            <a:r>
              <a:rPr lang="en-US" sz="7200" dirty="0"/>
              <a:t>Comprehensive and analytical</a:t>
            </a:r>
          </a:p>
          <a:p>
            <a:pPr marL="2826685" lvl="1" indent="-857250">
              <a:buFont typeface="Arial" panose="020B0604020202020204" pitchFamily="34" charset="0"/>
              <a:buChar char="•"/>
            </a:pPr>
            <a:r>
              <a:rPr lang="en-US" sz="7200" dirty="0"/>
              <a:t>Justification of risks if no direct benefit to subjects is present</a:t>
            </a:r>
          </a:p>
          <a:p>
            <a:pPr marL="857250" indent="-857250">
              <a:buFont typeface="Arial" panose="020B0604020202020204" pitchFamily="34" charset="0"/>
              <a:buChar char="•"/>
            </a:pPr>
            <a:r>
              <a:rPr lang="en-US" dirty="0"/>
              <a:t>Minimize Risk</a:t>
            </a:r>
          </a:p>
          <a:p>
            <a:pPr marL="2826685" lvl="1" indent="-857250">
              <a:buFont typeface="Arial" panose="020B0604020202020204" pitchFamily="34" charset="0"/>
              <a:buChar char="•"/>
            </a:pPr>
            <a:r>
              <a:rPr lang="en-US" sz="7200" dirty="0"/>
              <a:t>Include alternate procedures and methods to either reduce, mitigate, or eliminate risk</a:t>
            </a:r>
          </a:p>
        </p:txBody>
      </p:sp>
      <p:sp>
        <p:nvSpPr>
          <p:cNvPr id="10" name="Title 1">
            <a:extLst>
              <a:ext uri="{FF2B5EF4-FFF2-40B4-BE49-F238E27FC236}">
                <a16:creationId xmlns:a16="http://schemas.microsoft.com/office/drawing/2014/main" id="{6C2A5B1C-E2AD-33BF-BBDB-AD25A37DCAC5}"/>
              </a:ext>
            </a:extLst>
          </p:cNvPr>
          <p:cNvSpPr txBox="1">
            <a:spLocks/>
          </p:cNvSpPr>
          <p:nvPr/>
        </p:nvSpPr>
        <p:spPr>
          <a:xfrm>
            <a:off x="591111" y="25055770"/>
            <a:ext cx="42808245" cy="6322587"/>
          </a:xfrm>
          <a:prstGeom prst="rect">
            <a:avLst/>
          </a:prstGeom>
        </p:spPr>
        <p:txBody>
          <a:bodyPr lIns="731520" tIns="365760" rIns="731520" bIns="365760"/>
          <a:lstStyle>
            <a:lvl1pPr algn="l" defTabSz="1969435" rtl="0" eaLnBrk="1" latinLnBrk="0" hangingPunct="1">
              <a:spcBef>
                <a:spcPct val="0"/>
              </a:spcBef>
              <a:buNone/>
              <a:defRPr sz="7200" b="0" i="0" kern="1200">
                <a:solidFill>
                  <a:srgbClr val="663300"/>
                </a:solidFill>
                <a:latin typeface="Source Sans Pro" charset="0"/>
                <a:ea typeface="Source Sans Pro" charset="0"/>
                <a:cs typeface="Source Sans Pro" charset="0"/>
              </a:defRPr>
            </a:lvl1pPr>
          </a:lstStyle>
          <a:p>
            <a:pPr marL="857250" indent="-857250">
              <a:buFont typeface="Arial" panose="020B0604020202020204" pitchFamily="34" charset="0"/>
              <a:buChar char="•"/>
            </a:pPr>
            <a:r>
              <a:rPr lang="en-US" dirty="0"/>
              <a:t>Subject Selection</a:t>
            </a:r>
          </a:p>
          <a:p>
            <a:pPr marL="2826685" lvl="1" indent="-857250">
              <a:buFont typeface="Arial" panose="020B0604020202020204" pitchFamily="34" charset="0"/>
              <a:buChar char="•"/>
            </a:pPr>
            <a:r>
              <a:rPr lang="en-US" sz="7200" dirty="0"/>
              <a:t>Detail subject populations, including demographics and characteristics</a:t>
            </a:r>
          </a:p>
          <a:p>
            <a:pPr marL="2826685" lvl="1" indent="-857250">
              <a:buFont typeface="Arial" panose="020B0604020202020204" pitchFamily="34" charset="0"/>
              <a:buChar char="•"/>
            </a:pPr>
            <a:r>
              <a:rPr lang="en-US" sz="7200" dirty="0"/>
              <a:t>Justify why subject groups are included</a:t>
            </a:r>
          </a:p>
          <a:p>
            <a:pPr marL="2826685" lvl="1" indent="-857250">
              <a:buFont typeface="Arial" panose="020B0604020202020204" pitchFamily="34" charset="0"/>
              <a:buChar char="•"/>
            </a:pPr>
            <a:r>
              <a:rPr lang="en-US" sz="7200" dirty="0"/>
              <a:t>Provide statement why women, children, or other subject populations are not selected, if research could be beneficial to that segment of the population</a:t>
            </a:r>
          </a:p>
        </p:txBody>
      </p:sp>
    </p:spTree>
    <p:extLst>
      <p:ext uri="{BB962C8B-B14F-4D97-AF65-F5344CB8AC3E}">
        <p14:creationId xmlns:p14="http://schemas.microsoft.com/office/powerpoint/2010/main" val="37953606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524933" y="4352544"/>
            <a:ext cx="42808245" cy="27944064"/>
          </a:xfrm>
          <a:prstGeom prst="roundRect">
            <a:avLst>
              <a:gd name="adj" fmla="val 2369"/>
            </a:avLst>
          </a:prstGeom>
          <a:solidFill>
            <a:srgbClr val="F8C01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524933" y="8112283"/>
            <a:ext cx="42808245" cy="2818277"/>
          </a:xfrm>
        </p:spPr>
        <p:txBody>
          <a:bodyPr lIns="731520" tIns="365760" rIns="731520" bIns="365760"/>
          <a:lstStyle/>
          <a:p>
            <a:pPr algn="ctr"/>
            <a:r>
              <a:rPr lang="en-US" sz="13800" u="sng" dirty="0">
                <a:latin typeface="Britannic Bold" panose="020B0903060703020204" pitchFamily="34" charset="0"/>
              </a:rPr>
              <a:t>Informed Consent</a:t>
            </a:r>
          </a:p>
        </p:txBody>
      </p:sp>
      <p:sp>
        <p:nvSpPr>
          <p:cNvPr id="5" name="TextBox 4">
            <a:extLst>
              <a:ext uri="{FF2B5EF4-FFF2-40B4-BE49-F238E27FC236}">
                <a16:creationId xmlns:a16="http://schemas.microsoft.com/office/drawing/2014/main" id="{FF5E0103-EDFE-0FDE-313D-B685339726EF}"/>
              </a:ext>
            </a:extLst>
          </p:cNvPr>
          <p:cNvSpPr txBox="1"/>
          <p:nvPr/>
        </p:nvSpPr>
        <p:spPr>
          <a:xfrm>
            <a:off x="13465916" y="1053956"/>
            <a:ext cx="29290001" cy="2431435"/>
          </a:xfrm>
          <a:prstGeom prst="rect">
            <a:avLst/>
          </a:prstGeom>
          <a:noFill/>
          <a:ln>
            <a:noFill/>
          </a:ln>
          <a:effectLst/>
        </p:spPr>
        <p:txBody>
          <a:bodyPr wrap="square" rtlCol="0">
            <a:spAutoFit/>
          </a:bodyPr>
          <a:lstStyle/>
          <a:p>
            <a:pPr>
              <a:spcAft>
                <a:spcPts val="2400"/>
              </a:spcAft>
            </a:pPr>
            <a:r>
              <a:rPr lang="en-US" sz="7200" b="1" u="sng" dirty="0">
                <a:solidFill>
                  <a:srgbClr val="6D3219"/>
                </a:solidFill>
                <a:latin typeface="Source Sans Pro Semibold" charset="0"/>
                <a:ea typeface="Source Sans Pro Semibold" charset="0"/>
                <a:cs typeface="Source Sans Pro Semibold" charset="0"/>
              </a:rPr>
              <a:t>Rowan Institutional Review Board</a:t>
            </a:r>
          </a:p>
          <a:p>
            <a:pPr>
              <a:spcAft>
                <a:spcPts val="2400"/>
              </a:spcAft>
            </a:pPr>
            <a:r>
              <a:rPr lang="en-US" sz="5400" b="1" dirty="0">
                <a:solidFill>
                  <a:srgbClr val="6D3219"/>
                </a:solidFill>
                <a:latin typeface="Source Sans Pro Semibold" charset="0"/>
                <a:ea typeface="Source Sans Pro Semibold" charset="0"/>
                <a:cs typeface="Source Sans Pro" charset="0"/>
              </a:rPr>
              <a:t>Office of Research Compliance, Division of University Research</a:t>
            </a:r>
            <a:endParaRPr lang="en-US" sz="3200" dirty="0">
              <a:solidFill>
                <a:srgbClr val="6D3219"/>
              </a:solidFill>
              <a:latin typeface="Source Sans Pro" charset="0"/>
              <a:ea typeface="Source Sans Pro" charset="0"/>
              <a:cs typeface="Source Sans Pro" charset="0"/>
            </a:endParaRPr>
          </a:p>
        </p:txBody>
      </p:sp>
      <p:pic>
        <p:nvPicPr>
          <p:cNvPr id="12" name="Picture 11" descr="A pair of white speech bubbles">
            <a:extLst>
              <a:ext uri="{FF2B5EF4-FFF2-40B4-BE49-F238E27FC236}">
                <a16:creationId xmlns:a16="http://schemas.microsoft.com/office/drawing/2014/main" id="{A0EF209B-D61E-6E02-5C4E-1109A207E3C1}"/>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179856" y="12773275"/>
            <a:ext cx="27531488" cy="14081209"/>
          </a:xfrm>
          <a:prstGeom prst="rect">
            <a:avLst/>
          </a:prstGeom>
        </p:spPr>
      </p:pic>
    </p:spTree>
    <p:extLst>
      <p:ext uri="{BB962C8B-B14F-4D97-AF65-F5344CB8AC3E}">
        <p14:creationId xmlns:p14="http://schemas.microsoft.com/office/powerpoint/2010/main" val="41023302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558022" y="4632718"/>
            <a:ext cx="42808245" cy="27944064"/>
          </a:xfrm>
          <a:prstGeom prst="roundRect">
            <a:avLst>
              <a:gd name="adj" fmla="val 2369"/>
            </a:avLst>
          </a:prstGeom>
          <a:solidFill>
            <a:srgbClr val="F8C01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524933" y="6479884"/>
            <a:ext cx="42808245" cy="1952003"/>
          </a:xfrm>
        </p:spPr>
        <p:txBody>
          <a:bodyPr lIns="731520" tIns="365760" rIns="731520" bIns="365760"/>
          <a:lstStyle/>
          <a:p>
            <a:r>
              <a:rPr lang="en-US" sz="8800" u="sng" dirty="0">
                <a:latin typeface="Source Sans Pro" panose="020B0503030403020204" pitchFamily="34" charset="0"/>
                <a:ea typeface="Source Sans Pro" panose="020B0503030403020204" pitchFamily="34" charset="0"/>
              </a:rPr>
              <a:t>Basic Elements of Consent (CFR 46.116(b)(1) to 46.116(b)(9)</a:t>
            </a:r>
          </a:p>
        </p:txBody>
      </p:sp>
      <p:sp>
        <p:nvSpPr>
          <p:cNvPr id="5" name="TextBox 4">
            <a:extLst>
              <a:ext uri="{FF2B5EF4-FFF2-40B4-BE49-F238E27FC236}">
                <a16:creationId xmlns:a16="http://schemas.microsoft.com/office/drawing/2014/main" id="{FF5E0103-EDFE-0FDE-313D-B685339726EF}"/>
              </a:ext>
            </a:extLst>
          </p:cNvPr>
          <p:cNvSpPr txBox="1"/>
          <p:nvPr/>
        </p:nvSpPr>
        <p:spPr>
          <a:xfrm>
            <a:off x="13465916" y="1053956"/>
            <a:ext cx="29290001" cy="2431435"/>
          </a:xfrm>
          <a:prstGeom prst="rect">
            <a:avLst/>
          </a:prstGeom>
          <a:noFill/>
          <a:ln>
            <a:noFill/>
          </a:ln>
          <a:effectLst/>
        </p:spPr>
        <p:txBody>
          <a:bodyPr wrap="square" rtlCol="0">
            <a:spAutoFit/>
          </a:bodyPr>
          <a:lstStyle/>
          <a:p>
            <a:pPr>
              <a:spcAft>
                <a:spcPts val="2400"/>
              </a:spcAft>
            </a:pPr>
            <a:r>
              <a:rPr lang="en-US" sz="7200" b="1" u="sng" dirty="0">
                <a:solidFill>
                  <a:srgbClr val="6D3219"/>
                </a:solidFill>
                <a:latin typeface="Source Sans Pro Semibold" charset="0"/>
                <a:ea typeface="Source Sans Pro Semibold" charset="0"/>
                <a:cs typeface="Source Sans Pro Semibold" charset="0"/>
              </a:rPr>
              <a:t>Rowan Institutional Review Board</a:t>
            </a:r>
          </a:p>
          <a:p>
            <a:pPr>
              <a:spcAft>
                <a:spcPts val="2400"/>
              </a:spcAft>
            </a:pPr>
            <a:r>
              <a:rPr lang="en-US" sz="5400" b="1" dirty="0">
                <a:solidFill>
                  <a:srgbClr val="6D3219"/>
                </a:solidFill>
                <a:latin typeface="Source Sans Pro Semibold" charset="0"/>
                <a:ea typeface="Source Sans Pro Semibold" charset="0"/>
                <a:cs typeface="Source Sans Pro" charset="0"/>
              </a:rPr>
              <a:t>Office of Research Compliance, Division of University Research</a:t>
            </a:r>
            <a:endParaRPr lang="en-US" sz="3200" dirty="0">
              <a:solidFill>
                <a:srgbClr val="6D3219"/>
              </a:solidFill>
              <a:latin typeface="Source Sans Pro" charset="0"/>
              <a:ea typeface="Source Sans Pro" charset="0"/>
              <a:cs typeface="Source Sans Pro" charset="0"/>
            </a:endParaRPr>
          </a:p>
        </p:txBody>
      </p:sp>
      <p:sp>
        <p:nvSpPr>
          <p:cNvPr id="7" name="Title 1">
            <a:extLst>
              <a:ext uri="{FF2B5EF4-FFF2-40B4-BE49-F238E27FC236}">
                <a16:creationId xmlns:a16="http://schemas.microsoft.com/office/drawing/2014/main" id="{E0300569-C8C4-4971-D349-A5579DAD0055}"/>
              </a:ext>
            </a:extLst>
          </p:cNvPr>
          <p:cNvSpPr txBox="1">
            <a:spLocks/>
          </p:cNvSpPr>
          <p:nvPr/>
        </p:nvSpPr>
        <p:spPr>
          <a:xfrm>
            <a:off x="524929" y="8712061"/>
            <a:ext cx="42808245" cy="23584548"/>
          </a:xfrm>
          <a:prstGeom prst="rect">
            <a:avLst/>
          </a:prstGeom>
        </p:spPr>
        <p:txBody>
          <a:bodyPr lIns="731520" tIns="365760" rIns="731520" bIns="365760"/>
          <a:lstStyle>
            <a:lvl1pPr algn="l" defTabSz="1969435" rtl="0" eaLnBrk="1" latinLnBrk="0" hangingPunct="1">
              <a:spcBef>
                <a:spcPct val="0"/>
              </a:spcBef>
              <a:buNone/>
              <a:defRPr sz="7200" b="0" i="0" kern="1200">
                <a:solidFill>
                  <a:srgbClr val="663300"/>
                </a:solidFill>
                <a:latin typeface="Source Sans Pro" charset="0"/>
                <a:ea typeface="Source Sans Pro" charset="0"/>
                <a:cs typeface="Source Sans Pro" charset="0"/>
              </a:defRPr>
            </a:lvl1pPr>
          </a:lstStyle>
          <a:p>
            <a:pPr marL="1143000" indent="-1143000">
              <a:buFont typeface="+mj-lt"/>
              <a:buAutoNum type="arabicPeriod"/>
            </a:pPr>
            <a:r>
              <a:rPr lang="en-US" sz="8000" dirty="0"/>
              <a:t>Statement that study involves research and purpose of the research</a:t>
            </a:r>
          </a:p>
          <a:p>
            <a:pPr marL="1143000" indent="-1143000">
              <a:buFont typeface="+mj-lt"/>
              <a:buAutoNum type="arabicPeriod"/>
            </a:pPr>
            <a:r>
              <a:rPr lang="en-US" sz="8000" dirty="0"/>
              <a:t>Expected duration of the subject’s participation</a:t>
            </a:r>
          </a:p>
          <a:p>
            <a:pPr marL="1143000" indent="-1143000">
              <a:buFont typeface="+mj-lt"/>
              <a:buAutoNum type="arabicPeriod"/>
            </a:pPr>
            <a:r>
              <a:rPr lang="en-US" sz="8000" dirty="0"/>
              <a:t>Description of procedures to be followed and identification of experimental procedures</a:t>
            </a:r>
          </a:p>
          <a:p>
            <a:pPr marL="1143000" indent="-1143000">
              <a:buFont typeface="+mj-lt"/>
              <a:buAutoNum type="arabicPeriod"/>
            </a:pPr>
            <a:r>
              <a:rPr lang="en-US" sz="8000" dirty="0"/>
              <a:t>Description of foreseeable risks to the subject and any benefits to the subjects or others</a:t>
            </a:r>
          </a:p>
          <a:p>
            <a:pPr marL="1143000" indent="-1143000">
              <a:buFont typeface="+mj-lt"/>
              <a:buAutoNum type="arabicPeriod"/>
            </a:pPr>
            <a:r>
              <a:rPr lang="en-US" sz="8000" dirty="0"/>
              <a:t>Disclosure of appropriate alternative procedures or courses of treatment, if any, that might be advantageous to the subject</a:t>
            </a:r>
          </a:p>
          <a:p>
            <a:pPr marL="1143000" indent="-1143000">
              <a:buFont typeface="+mj-lt"/>
              <a:buAutoNum type="arabicPeriod"/>
            </a:pPr>
            <a:r>
              <a:rPr lang="en-US" sz="8000" dirty="0"/>
              <a:t>Description of how confidentiality of records that identify the subject will be maintained</a:t>
            </a:r>
          </a:p>
          <a:p>
            <a:pPr marL="1143000" indent="-1143000">
              <a:buFont typeface="+mj-lt"/>
              <a:buAutoNum type="arabicPeriod"/>
            </a:pPr>
            <a:r>
              <a:rPr lang="en-US" sz="8000" dirty="0"/>
              <a:t>Research involving more than minimal risk must include the following:</a:t>
            </a:r>
          </a:p>
          <a:p>
            <a:pPr marL="3112435" lvl="1" indent="-1143000">
              <a:buFont typeface="+mj-lt"/>
              <a:buAutoNum type="arabicPeriod"/>
            </a:pPr>
            <a:r>
              <a:rPr lang="en-US" sz="7200" dirty="0"/>
              <a:t>Explanation whether any medical treatments are available if injury occurs</a:t>
            </a:r>
          </a:p>
          <a:p>
            <a:pPr marL="3112435" lvl="1" indent="-1143000">
              <a:buFont typeface="+mj-lt"/>
              <a:buAutoNum type="arabicPeriod"/>
            </a:pPr>
            <a:r>
              <a:rPr lang="en-US" sz="7200" dirty="0"/>
              <a:t>If treatments are available then describe:</a:t>
            </a:r>
          </a:p>
          <a:p>
            <a:pPr marL="5081869" lvl="2" indent="-1143000">
              <a:buFont typeface="+mj-lt"/>
              <a:buAutoNum type="arabicPeriod"/>
            </a:pPr>
            <a:r>
              <a:rPr lang="en-US" sz="7200" dirty="0"/>
              <a:t>What they are</a:t>
            </a:r>
          </a:p>
          <a:p>
            <a:pPr marL="5081869" lvl="2" indent="-1143000">
              <a:buFont typeface="+mj-lt"/>
              <a:buAutoNum type="arabicPeriod"/>
            </a:pPr>
            <a:r>
              <a:rPr lang="en-US" sz="7200" dirty="0"/>
              <a:t>What compensation is provided</a:t>
            </a:r>
          </a:p>
          <a:p>
            <a:pPr marL="5081869" lvl="2" indent="-1143000">
              <a:buFont typeface="+mj-lt"/>
              <a:buAutoNum type="arabicPeriod"/>
            </a:pPr>
            <a:r>
              <a:rPr lang="en-US" sz="7200" dirty="0"/>
              <a:t>Where more information may be obtained</a:t>
            </a:r>
          </a:p>
          <a:p>
            <a:pPr marL="1143000" indent="-1143000">
              <a:buFont typeface="+mj-lt"/>
              <a:buAutoNum type="arabicPeriod"/>
            </a:pPr>
            <a:r>
              <a:rPr lang="en-US" sz="8000" dirty="0"/>
              <a:t>Whom to contact for answers about the research and subjects’ rights</a:t>
            </a:r>
          </a:p>
          <a:p>
            <a:pPr marL="1143000" indent="-1143000">
              <a:buFont typeface="+mj-lt"/>
              <a:buAutoNum type="arabicPeriod"/>
            </a:pPr>
            <a:r>
              <a:rPr lang="en-US" sz="8000" dirty="0"/>
              <a:t>Whom to contact in the event of a research-related injury</a:t>
            </a:r>
          </a:p>
          <a:p>
            <a:pPr marL="1143000" indent="-1143000">
              <a:buFont typeface="+mj-lt"/>
              <a:buAutoNum type="arabicPeriod"/>
            </a:pPr>
            <a:r>
              <a:rPr lang="en-US" sz="8000" dirty="0"/>
              <a:t>Statement that participation is voluntary, refusal to participate  or discontinuing participation will involve no penalty or loss of benefits to which the subject is otherwise entitled to</a:t>
            </a:r>
          </a:p>
          <a:p>
            <a:pPr marL="1143000" indent="-1143000">
              <a:buFont typeface="+mj-lt"/>
              <a:buAutoNum type="arabicPeriod"/>
            </a:pPr>
            <a:r>
              <a:rPr lang="en-US" sz="8000" dirty="0"/>
              <a:t>Statement whether identifiable information or biospecimens will be de-identified and used for future purposes or will not be used for future purposes </a:t>
            </a:r>
          </a:p>
        </p:txBody>
      </p:sp>
      <p:sp>
        <p:nvSpPr>
          <p:cNvPr id="4" name="Title 1">
            <a:extLst>
              <a:ext uri="{FF2B5EF4-FFF2-40B4-BE49-F238E27FC236}">
                <a16:creationId xmlns:a16="http://schemas.microsoft.com/office/drawing/2014/main" id="{5B74D4E4-C6CF-E8AC-6929-E1647F0993D4}"/>
              </a:ext>
            </a:extLst>
          </p:cNvPr>
          <p:cNvSpPr txBox="1">
            <a:spLocks/>
          </p:cNvSpPr>
          <p:nvPr/>
        </p:nvSpPr>
        <p:spPr>
          <a:xfrm>
            <a:off x="524933" y="4352544"/>
            <a:ext cx="42808245" cy="1952003"/>
          </a:xfrm>
          <a:prstGeom prst="rect">
            <a:avLst/>
          </a:prstGeom>
        </p:spPr>
        <p:txBody>
          <a:bodyPr lIns="731520" tIns="365760" rIns="731520" bIns="365760"/>
          <a:lstStyle>
            <a:lvl1pPr algn="l" defTabSz="1969435" rtl="0" eaLnBrk="1" latinLnBrk="0" hangingPunct="1">
              <a:spcBef>
                <a:spcPct val="0"/>
              </a:spcBef>
              <a:buNone/>
              <a:defRPr sz="7200" b="0" i="0" kern="1200">
                <a:solidFill>
                  <a:srgbClr val="663300"/>
                </a:solidFill>
                <a:latin typeface="Source Sans Pro" charset="0"/>
                <a:ea typeface="Source Sans Pro" charset="0"/>
                <a:cs typeface="Source Sans Pro" charset="0"/>
              </a:defRPr>
            </a:lvl1pPr>
          </a:lstStyle>
          <a:p>
            <a:pPr algn="ctr"/>
            <a:r>
              <a:rPr lang="en-US" sz="9600" u="sng" dirty="0">
                <a:latin typeface="Britannic Bold" panose="020B0903060703020204" pitchFamily="34" charset="0"/>
              </a:rPr>
              <a:t>Informed Consent Elements</a:t>
            </a:r>
          </a:p>
        </p:txBody>
      </p:sp>
    </p:spTree>
    <p:extLst>
      <p:ext uri="{BB962C8B-B14F-4D97-AF65-F5344CB8AC3E}">
        <p14:creationId xmlns:p14="http://schemas.microsoft.com/office/powerpoint/2010/main" val="6286389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524933" y="4352544"/>
            <a:ext cx="42808245" cy="27944064"/>
          </a:xfrm>
          <a:prstGeom prst="roundRect">
            <a:avLst>
              <a:gd name="adj" fmla="val 2369"/>
            </a:avLst>
          </a:prstGeom>
          <a:solidFill>
            <a:srgbClr val="F8C01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524933" y="4227091"/>
            <a:ext cx="42808245" cy="1952003"/>
          </a:xfrm>
        </p:spPr>
        <p:txBody>
          <a:bodyPr lIns="731520" tIns="365760" rIns="731520" bIns="365760"/>
          <a:lstStyle/>
          <a:p>
            <a:pPr algn="ctr"/>
            <a:r>
              <a:rPr lang="en-US" sz="9600" u="sng" dirty="0">
                <a:latin typeface="Britannic Bold" panose="020B0903060703020204" pitchFamily="34" charset="0"/>
              </a:rPr>
              <a:t>Informed Consent In Practice</a:t>
            </a:r>
          </a:p>
        </p:txBody>
      </p:sp>
      <p:sp>
        <p:nvSpPr>
          <p:cNvPr id="5" name="TextBox 4">
            <a:extLst>
              <a:ext uri="{FF2B5EF4-FFF2-40B4-BE49-F238E27FC236}">
                <a16:creationId xmlns:a16="http://schemas.microsoft.com/office/drawing/2014/main" id="{FF5E0103-EDFE-0FDE-313D-B685339726EF}"/>
              </a:ext>
            </a:extLst>
          </p:cNvPr>
          <p:cNvSpPr txBox="1"/>
          <p:nvPr/>
        </p:nvSpPr>
        <p:spPr>
          <a:xfrm>
            <a:off x="13465916" y="1053956"/>
            <a:ext cx="29290001" cy="2431435"/>
          </a:xfrm>
          <a:prstGeom prst="rect">
            <a:avLst/>
          </a:prstGeom>
          <a:noFill/>
          <a:ln>
            <a:noFill/>
          </a:ln>
          <a:effectLst/>
        </p:spPr>
        <p:txBody>
          <a:bodyPr wrap="square" rtlCol="0">
            <a:spAutoFit/>
          </a:bodyPr>
          <a:lstStyle/>
          <a:p>
            <a:pPr>
              <a:spcAft>
                <a:spcPts val="2400"/>
              </a:spcAft>
            </a:pPr>
            <a:r>
              <a:rPr lang="en-US" sz="7200" b="1" u="sng" dirty="0">
                <a:solidFill>
                  <a:srgbClr val="6D3219"/>
                </a:solidFill>
                <a:latin typeface="Source Sans Pro Semibold" charset="0"/>
                <a:ea typeface="Source Sans Pro Semibold" charset="0"/>
                <a:cs typeface="Source Sans Pro Semibold" charset="0"/>
              </a:rPr>
              <a:t>Rowan Institutional Review Board</a:t>
            </a:r>
          </a:p>
          <a:p>
            <a:pPr>
              <a:spcAft>
                <a:spcPts val="2400"/>
              </a:spcAft>
            </a:pPr>
            <a:r>
              <a:rPr lang="en-US" sz="5400" b="1" dirty="0">
                <a:solidFill>
                  <a:srgbClr val="6D3219"/>
                </a:solidFill>
                <a:latin typeface="Source Sans Pro Semibold" charset="0"/>
                <a:ea typeface="Source Sans Pro Semibold" charset="0"/>
                <a:cs typeface="Source Sans Pro" charset="0"/>
              </a:rPr>
              <a:t>Office of Research Compliance, Division of University Research</a:t>
            </a:r>
            <a:endParaRPr lang="en-US" sz="3200" dirty="0">
              <a:solidFill>
                <a:srgbClr val="6D3219"/>
              </a:solidFill>
              <a:latin typeface="Source Sans Pro" charset="0"/>
              <a:ea typeface="Source Sans Pro" charset="0"/>
              <a:cs typeface="Source Sans Pro" charset="0"/>
            </a:endParaRPr>
          </a:p>
        </p:txBody>
      </p:sp>
      <p:sp>
        <p:nvSpPr>
          <p:cNvPr id="7" name="Title 1">
            <a:extLst>
              <a:ext uri="{FF2B5EF4-FFF2-40B4-BE49-F238E27FC236}">
                <a16:creationId xmlns:a16="http://schemas.microsoft.com/office/drawing/2014/main" id="{E0300569-C8C4-4971-D349-A5579DAD0055}"/>
              </a:ext>
            </a:extLst>
          </p:cNvPr>
          <p:cNvSpPr txBox="1">
            <a:spLocks/>
          </p:cNvSpPr>
          <p:nvPr/>
        </p:nvSpPr>
        <p:spPr>
          <a:xfrm>
            <a:off x="524929" y="6612671"/>
            <a:ext cx="42808245" cy="25683937"/>
          </a:xfrm>
          <a:prstGeom prst="rect">
            <a:avLst/>
          </a:prstGeom>
        </p:spPr>
        <p:txBody>
          <a:bodyPr lIns="731520" tIns="365760" rIns="731520" bIns="365760"/>
          <a:lstStyle>
            <a:lvl1pPr algn="l" defTabSz="1969435" rtl="0" eaLnBrk="1" latinLnBrk="0" hangingPunct="1">
              <a:spcBef>
                <a:spcPct val="0"/>
              </a:spcBef>
              <a:buNone/>
              <a:defRPr sz="7200" b="0" i="0" kern="1200">
                <a:solidFill>
                  <a:srgbClr val="663300"/>
                </a:solidFill>
                <a:latin typeface="Source Sans Pro" charset="0"/>
                <a:ea typeface="Source Sans Pro" charset="0"/>
                <a:cs typeface="Source Sans Pro" charset="0"/>
              </a:defRPr>
            </a:lvl1pPr>
          </a:lstStyle>
          <a:p>
            <a:pPr marL="1143000" indent="-1143000">
              <a:buFont typeface="Arial" panose="020B0604020202020204" pitchFamily="34" charset="0"/>
              <a:buChar char="•"/>
            </a:pPr>
            <a:r>
              <a:rPr lang="en-US" sz="8000" dirty="0"/>
              <a:t>Informed Consent</a:t>
            </a:r>
          </a:p>
          <a:p>
            <a:pPr marL="3112435" lvl="1" indent="-1143000">
              <a:buFont typeface="Arial" panose="020B0604020202020204" pitchFamily="34" charset="0"/>
              <a:buChar char="•"/>
            </a:pPr>
            <a:r>
              <a:rPr lang="en-US" sz="7200" dirty="0"/>
              <a:t>Have discourse and discussion with potential subjects</a:t>
            </a:r>
          </a:p>
          <a:p>
            <a:pPr marL="3112435" lvl="1" indent="-1143000">
              <a:buFont typeface="Arial" panose="020B0604020202020204" pitchFamily="34" charset="0"/>
              <a:buChar char="•"/>
            </a:pPr>
            <a:r>
              <a:rPr lang="en-US" sz="7200" dirty="0"/>
              <a:t>Read through entire consent form with potential subjects</a:t>
            </a:r>
          </a:p>
          <a:p>
            <a:pPr marL="3112435" lvl="1" indent="-1143000">
              <a:buFont typeface="Arial" panose="020B0604020202020204" pitchFamily="34" charset="0"/>
              <a:buChar char="•"/>
            </a:pPr>
            <a:r>
              <a:rPr lang="en-US" sz="7200" dirty="0"/>
              <a:t>Answer all questions potential subjects may have</a:t>
            </a:r>
          </a:p>
          <a:p>
            <a:pPr marL="3112435" lvl="1" indent="-1143000">
              <a:buFont typeface="Arial" panose="020B0604020202020204" pitchFamily="34" charset="0"/>
              <a:buChar char="•"/>
            </a:pPr>
            <a:r>
              <a:rPr lang="en-US" sz="7200" dirty="0"/>
              <a:t>Give time to potential subjects to volunteer</a:t>
            </a:r>
          </a:p>
          <a:p>
            <a:pPr marL="3112435" lvl="1" indent="-1143000">
              <a:buFont typeface="Arial" panose="020B0604020202020204" pitchFamily="34" charset="0"/>
              <a:buChar char="•"/>
            </a:pPr>
            <a:r>
              <a:rPr lang="en-US" sz="7200" dirty="0"/>
              <a:t>Avoid settings and times that may lead to coercion or undue influence</a:t>
            </a:r>
          </a:p>
          <a:p>
            <a:pPr marL="3112435" lvl="1" indent="-1143000">
              <a:buFont typeface="Arial" panose="020B0604020202020204" pitchFamily="34" charset="0"/>
              <a:buChar char="•"/>
            </a:pPr>
            <a:r>
              <a:rPr lang="en-US" sz="7200" dirty="0"/>
              <a:t>If information about the study cannot be shared prior to or during subject participation, then develop and implement procedures so that prior to final use and retention of data, subjects are made aware of additional information about the research/study</a:t>
            </a:r>
          </a:p>
          <a:p>
            <a:pPr marL="1143000" indent="-1143000">
              <a:buFont typeface="Arial" panose="020B0604020202020204" pitchFamily="34" charset="0"/>
              <a:buChar char="•"/>
            </a:pPr>
            <a:r>
              <a:rPr lang="en-US" sz="8000" dirty="0"/>
              <a:t>Consent when Research is Exempt</a:t>
            </a:r>
          </a:p>
          <a:p>
            <a:pPr marL="3112435" lvl="1" indent="-1143000">
              <a:buFont typeface="Arial" panose="020B0604020202020204" pitchFamily="34" charset="0"/>
              <a:buChar char="•"/>
            </a:pPr>
            <a:r>
              <a:rPr lang="en-US" sz="7200" dirty="0"/>
              <a:t>Obtain oral or electronic voluntary participation, when necessary and applicable</a:t>
            </a:r>
          </a:p>
          <a:p>
            <a:pPr marL="3112435" lvl="1" indent="-1143000">
              <a:buFont typeface="Arial" panose="020B0604020202020204" pitchFamily="34" charset="0"/>
              <a:buChar char="•"/>
            </a:pPr>
            <a:r>
              <a:rPr lang="en-US" sz="7200" dirty="0"/>
              <a:t>When required by law, obtain and document consent – for example, minors and access to educational records</a:t>
            </a:r>
          </a:p>
          <a:p>
            <a:pPr marL="3112435" lvl="1" indent="-1143000">
              <a:buFont typeface="Arial" panose="020B0604020202020204" pitchFamily="34" charset="0"/>
              <a:buChar char="•"/>
            </a:pPr>
            <a:r>
              <a:rPr lang="en-US" sz="7200" dirty="0"/>
              <a:t>Incorporate privacy and confidentiality plans/procedures of research data</a:t>
            </a:r>
          </a:p>
          <a:p>
            <a:pPr marL="1143000" indent="-1143000">
              <a:buFont typeface="Arial" panose="020B0604020202020204" pitchFamily="34" charset="0"/>
              <a:buChar char="•"/>
            </a:pPr>
            <a:r>
              <a:rPr lang="en-US" sz="8000" dirty="0"/>
              <a:t>Broad Consent</a:t>
            </a:r>
          </a:p>
          <a:p>
            <a:pPr marL="3112435" lvl="1" indent="-1143000">
              <a:buFont typeface="Arial" panose="020B0604020202020204" pitchFamily="34" charset="0"/>
              <a:buChar char="•"/>
            </a:pPr>
            <a:r>
              <a:rPr lang="en-US" sz="7200" dirty="0"/>
              <a:t>Notify and communicate use of broad consent to IRB</a:t>
            </a:r>
          </a:p>
          <a:p>
            <a:pPr marL="3112435" lvl="1" indent="-1143000">
              <a:buFont typeface="Arial" panose="020B0604020202020204" pitchFamily="34" charset="0"/>
              <a:buChar char="•"/>
            </a:pPr>
            <a:r>
              <a:rPr lang="en-US" sz="7200" dirty="0"/>
              <a:t>Include broad consent elements, as necessary (45 CR 46.116(d))</a:t>
            </a:r>
          </a:p>
          <a:p>
            <a:pPr marL="1143000" indent="-1143000">
              <a:buFont typeface="Arial" panose="020B0604020202020204" pitchFamily="34" charset="0"/>
              <a:buChar char="•"/>
            </a:pPr>
            <a:r>
              <a:rPr lang="en-US" sz="8000" dirty="0"/>
              <a:t>Waiver of Consent</a:t>
            </a:r>
          </a:p>
          <a:p>
            <a:pPr marL="3112435" lvl="1" indent="-1143000">
              <a:buFont typeface="Arial" panose="020B0604020202020204" pitchFamily="34" charset="0"/>
              <a:buChar char="•"/>
            </a:pPr>
            <a:r>
              <a:rPr lang="en-US" sz="7200" dirty="0"/>
              <a:t>Only applicable when research involves no more than minimal risk</a:t>
            </a:r>
          </a:p>
          <a:p>
            <a:pPr marL="3112435" lvl="1" indent="-1143000">
              <a:buFont typeface="Arial" panose="020B0604020202020204" pitchFamily="34" charset="0"/>
              <a:buChar char="•"/>
            </a:pPr>
            <a:r>
              <a:rPr lang="en-US" sz="7200" dirty="0"/>
              <a:t>Waiver does not adversely affect subjects’ rights</a:t>
            </a:r>
          </a:p>
          <a:p>
            <a:pPr marL="3112435" lvl="1" indent="-1143000">
              <a:buFont typeface="Arial" panose="020B0604020202020204" pitchFamily="34" charset="0"/>
              <a:buChar char="•"/>
            </a:pPr>
            <a:r>
              <a:rPr lang="en-US" sz="7200" dirty="0"/>
              <a:t>When appropriate Legal Authorized Representative or Subjects receives pertinent information after participation</a:t>
            </a:r>
          </a:p>
        </p:txBody>
      </p:sp>
      <p:pic>
        <p:nvPicPr>
          <p:cNvPr id="12" name="Picture 11" descr="A couple of women sitting at a table">
            <a:extLst>
              <a:ext uri="{FF2B5EF4-FFF2-40B4-BE49-F238E27FC236}">
                <a16:creationId xmlns:a16="http://schemas.microsoft.com/office/drawing/2014/main" id="{7D0C9953-6AF9-2A07-EF68-69C4ADD56743}"/>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32564970" y="6864895"/>
            <a:ext cx="9738061" cy="6492041"/>
          </a:xfrm>
          <a:prstGeom prst="rect">
            <a:avLst/>
          </a:prstGeom>
        </p:spPr>
      </p:pic>
    </p:spTree>
    <p:extLst>
      <p:ext uri="{BB962C8B-B14F-4D97-AF65-F5344CB8AC3E}">
        <p14:creationId xmlns:p14="http://schemas.microsoft.com/office/powerpoint/2010/main" val="996186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524933" y="4352544"/>
            <a:ext cx="42808245" cy="27944064"/>
          </a:xfrm>
          <a:prstGeom prst="roundRect">
            <a:avLst>
              <a:gd name="adj" fmla="val 2369"/>
            </a:avLst>
          </a:prstGeom>
          <a:solidFill>
            <a:srgbClr val="F8C01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524933" y="4352544"/>
            <a:ext cx="42808245" cy="1952003"/>
          </a:xfrm>
        </p:spPr>
        <p:txBody>
          <a:bodyPr lIns="731520" tIns="365760" rIns="731520" bIns="365760"/>
          <a:lstStyle/>
          <a:p>
            <a:pPr algn="ctr"/>
            <a:r>
              <a:rPr lang="en-US" sz="9600" u="sng" dirty="0">
                <a:latin typeface="Britannic Bold" panose="020B0903060703020204" pitchFamily="34" charset="0"/>
              </a:rPr>
              <a:t>Incorporating Informed Consent In the Protocol</a:t>
            </a:r>
          </a:p>
        </p:txBody>
      </p:sp>
      <p:sp>
        <p:nvSpPr>
          <p:cNvPr id="5" name="TextBox 4">
            <a:extLst>
              <a:ext uri="{FF2B5EF4-FFF2-40B4-BE49-F238E27FC236}">
                <a16:creationId xmlns:a16="http://schemas.microsoft.com/office/drawing/2014/main" id="{FF5E0103-EDFE-0FDE-313D-B685339726EF}"/>
              </a:ext>
            </a:extLst>
          </p:cNvPr>
          <p:cNvSpPr txBox="1"/>
          <p:nvPr/>
        </p:nvSpPr>
        <p:spPr>
          <a:xfrm>
            <a:off x="13465916" y="1053956"/>
            <a:ext cx="29290001" cy="2431435"/>
          </a:xfrm>
          <a:prstGeom prst="rect">
            <a:avLst/>
          </a:prstGeom>
          <a:noFill/>
          <a:ln>
            <a:noFill/>
          </a:ln>
          <a:effectLst/>
        </p:spPr>
        <p:txBody>
          <a:bodyPr wrap="square" rtlCol="0">
            <a:spAutoFit/>
          </a:bodyPr>
          <a:lstStyle/>
          <a:p>
            <a:pPr>
              <a:spcAft>
                <a:spcPts val="2400"/>
              </a:spcAft>
            </a:pPr>
            <a:r>
              <a:rPr lang="en-US" sz="7200" b="1" u="sng" dirty="0">
                <a:solidFill>
                  <a:srgbClr val="6D3219"/>
                </a:solidFill>
                <a:latin typeface="Source Sans Pro Semibold" charset="0"/>
                <a:ea typeface="Source Sans Pro Semibold" charset="0"/>
                <a:cs typeface="Source Sans Pro Semibold" charset="0"/>
              </a:rPr>
              <a:t>Rowan Institutional Review Board</a:t>
            </a:r>
          </a:p>
          <a:p>
            <a:pPr>
              <a:spcAft>
                <a:spcPts val="2400"/>
              </a:spcAft>
            </a:pPr>
            <a:r>
              <a:rPr lang="en-US" sz="5400" b="1" dirty="0">
                <a:solidFill>
                  <a:srgbClr val="6D3219"/>
                </a:solidFill>
                <a:latin typeface="Source Sans Pro Semibold" charset="0"/>
                <a:ea typeface="Source Sans Pro Semibold" charset="0"/>
                <a:cs typeface="Source Sans Pro" charset="0"/>
              </a:rPr>
              <a:t>Office of Research Compliance, Division of University Research</a:t>
            </a:r>
            <a:endParaRPr lang="en-US" sz="3200" dirty="0">
              <a:solidFill>
                <a:srgbClr val="6D3219"/>
              </a:solidFill>
              <a:latin typeface="Source Sans Pro" charset="0"/>
              <a:ea typeface="Source Sans Pro" charset="0"/>
              <a:cs typeface="Source Sans Pro" charset="0"/>
            </a:endParaRPr>
          </a:p>
        </p:txBody>
      </p:sp>
      <p:sp>
        <p:nvSpPr>
          <p:cNvPr id="7" name="Title 1">
            <a:extLst>
              <a:ext uri="{FF2B5EF4-FFF2-40B4-BE49-F238E27FC236}">
                <a16:creationId xmlns:a16="http://schemas.microsoft.com/office/drawing/2014/main" id="{E0300569-C8C4-4971-D349-A5579DAD0055}"/>
              </a:ext>
            </a:extLst>
          </p:cNvPr>
          <p:cNvSpPr txBox="1">
            <a:spLocks/>
          </p:cNvSpPr>
          <p:nvPr/>
        </p:nvSpPr>
        <p:spPr>
          <a:xfrm>
            <a:off x="524929" y="6612671"/>
            <a:ext cx="42808245" cy="25683937"/>
          </a:xfrm>
          <a:prstGeom prst="rect">
            <a:avLst/>
          </a:prstGeom>
        </p:spPr>
        <p:txBody>
          <a:bodyPr lIns="731520" tIns="365760" rIns="731520" bIns="365760"/>
          <a:lstStyle>
            <a:lvl1pPr algn="l" defTabSz="1969435" rtl="0" eaLnBrk="1" latinLnBrk="0" hangingPunct="1">
              <a:spcBef>
                <a:spcPct val="0"/>
              </a:spcBef>
              <a:buNone/>
              <a:defRPr sz="7200" b="0" i="0" kern="1200">
                <a:solidFill>
                  <a:srgbClr val="663300"/>
                </a:solidFill>
                <a:latin typeface="Source Sans Pro" charset="0"/>
                <a:ea typeface="Source Sans Pro" charset="0"/>
                <a:cs typeface="Source Sans Pro" charset="0"/>
              </a:defRPr>
            </a:lvl1pPr>
          </a:lstStyle>
          <a:p>
            <a:pPr marL="1143000" indent="-1143000">
              <a:buFont typeface="Arial" panose="020B0604020202020204" pitchFamily="34" charset="0"/>
              <a:buChar char="•"/>
            </a:pPr>
            <a:r>
              <a:rPr lang="en-US" sz="8000" dirty="0"/>
              <a:t>Informed Consent</a:t>
            </a:r>
          </a:p>
          <a:p>
            <a:pPr marL="3112435" lvl="1" indent="-1143000">
              <a:buFont typeface="Arial" panose="020B0604020202020204" pitchFamily="34" charset="0"/>
              <a:buChar char="•"/>
            </a:pPr>
            <a:r>
              <a:rPr lang="en-US" sz="7200" dirty="0"/>
              <a:t>Identify when and where consent will take place</a:t>
            </a:r>
          </a:p>
          <a:p>
            <a:pPr marL="3112435" lvl="1" indent="-1143000">
              <a:buFont typeface="Arial" panose="020B0604020202020204" pitchFamily="34" charset="0"/>
              <a:buChar char="•"/>
            </a:pPr>
            <a:r>
              <a:rPr lang="en-US" sz="7200" dirty="0"/>
              <a:t>Detail process of consent, including recruitment</a:t>
            </a:r>
          </a:p>
          <a:p>
            <a:pPr marL="3112435" lvl="1" indent="-1143000">
              <a:buFont typeface="Arial" panose="020B0604020202020204" pitchFamily="34" charset="0"/>
              <a:buChar char="•"/>
            </a:pPr>
            <a:r>
              <a:rPr lang="en-US" sz="7200" dirty="0"/>
              <a:t>Clearly state and detail process when recruiting vulnerable populations</a:t>
            </a:r>
          </a:p>
          <a:p>
            <a:pPr marL="3112435" lvl="1" indent="-1143000">
              <a:buFont typeface="Arial" panose="020B0604020202020204" pitchFamily="34" charset="0"/>
              <a:buChar char="•"/>
            </a:pPr>
            <a:r>
              <a:rPr lang="en-US" sz="7200" dirty="0"/>
              <a:t>Include all elements of consent and additional elements of consent, as necessary</a:t>
            </a:r>
          </a:p>
          <a:p>
            <a:pPr marL="3112435" lvl="1" indent="-1143000">
              <a:buFont typeface="Arial" panose="020B0604020202020204" pitchFamily="34" charset="0"/>
              <a:buChar char="•"/>
            </a:pPr>
            <a:r>
              <a:rPr lang="en-US" sz="7200" dirty="0"/>
              <a:t>Write informed consent document in 8</a:t>
            </a:r>
            <a:r>
              <a:rPr lang="en-US" sz="7200" baseline="30000" dirty="0"/>
              <a:t>th</a:t>
            </a:r>
            <a:r>
              <a:rPr lang="en-US" sz="7200" dirty="0"/>
              <a:t>/9</a:t>
            </a:r>
            <a:r>
              <a:rPr lang="en-US" sz="7200" baseline="30000" dirty="0"/>
              <a:t>th</a:t>
            </a:r>
            <a:r>
              <a:rPr lang="en-US" sz="7200" dirty="0"/>
              <a:t> grade level</a:t>
            </a:r>
          </a:p>
          <a:p>
            <a:pPr marL="3112435" lvl="1" indent="-1143000">
              <a:buFont typeface="Arial" panose="020B0604020202020204" pitchFamily="34" charset="0"/>
              <a:buChar char="•"/>
            </a:pPr>
            <a:r>
              <a:rPr lang="en-US" sz="7200" dirty="0"/>
              <a:t>Avoid use of grant/award language and complex, scientific language in informed consent document</a:t>
            </a:r>
          </a:p>
          <a:p>
            <a:pPr marL="3112435" lvl="1" indent="-1143000">
              <a:buFont typeface="Arial" panose="020B0604020202020204" pitchFamily="34" charset="0"/>
              <a:buChar char="•"/>
            </a:pPr>
            <a:r>
              <a:rPr lang="en-US" sz="7200" dirty="0"/>
              <a:t>If deception is being employed, detail the process of when subjects will be informed of deception and attach subject debriefing notification and consent</a:t>
            </a:r>
          </a:p>
          <a:p>
            <a:pPr marL="1143000" indent="-1143000">
              <a:buFont typeface="Arial" panose="020B0604020202020204" pitchFamily="34" charset="0"/>
              <a:buChar char="•"/>
            </a:pPr>
            <a:r>
              <a:rPr lang="en-US" sz="8000" dirty="0"/>
              <a:t>Consent when Research is Exempt</a:t>
            </a:r>
          </a:p>
          <a:p>
            <a:pPr marL="3112435" lvl="1" indent="-1143000">
              <a:buFont typeface="Arial" panose="020B0604020202020204" pitchFamily="34" charset="0"/>
              <a:buChar char="•"/>
            </a:pPr>
            <a:r>
              <a:rPr lang="en-US" sz="7200" dirty="0"/>
              <a:t>Justify why informed consent is not required</a:t>
            </a:r>
          </a:p>
          <a:p>
            <a:pPr marL="3112435" lvl="1" indent="-1143000">
              <a:buFont typeface="Arial" panose="020B0604020202020204" pitchFamily="34" charset="0"/>
              <a:buChar char="•"/>
            </a:pPr>
            <a:r>
              <a:rPr lang="en-US" sz="7200" dirty="0"/>
              <a:t>Include applicable elements of consent when obtaining oral or electronic consent</a:t>
            </a:r>
          </a:p>
          <a:p>
            <a:pPr marL="3112435" lvl="1" indent="-1143000">
              <a:buFont typeface="Arial" panose="020B0604020202020204" pitchFamily="34" charset="0"/>
              <a:buChar char="•"/>
            </a:pPr>
            <a:r>
              <a:rPr lang="en-US" sz="7200" dirty="0"/>
              <a:t>Detail signed consent procedures, when applicable</a:t>
            </a:r>
          </a:p>
          <a:p>
            <a:pPr marL="1143000" indent="-1143000">
              <a:buFont typeface="Arial" panose="020B0604020202020204" pitchFamily="34" charset="0"/>
              <a:buChar char="•"/>
            </a:pPr>
            <a:r>
              <a:rPr lang="en-US" sz="8000" dirty="0"/>
              <a:t>Broad Consent</a:t>
            </a:r>
          </a:p>
          <a:p>
            <a:pPr marL="3112435" lvl="1" indent="-1143000">
              <a:buFont typeface="Arial" panose="020B0604020202020204" pitchFamily="34" charset="0"/>
              <a:buChar char="•"/>
            </a:pPr>
            <a:r>
              <a:rPr lang="en-US" sz="7200" dirty="0"/>
              <a:t>Justify why broad consent is required</a:t>
            </a:r>
          </a:p>
          <a:p>
            <a:pPr marL="1143000" indent="-1143000">
              <a:buFont typeface="Arial" panose="020B0604020202020204" pitchFamily="34" charset="0"/>
              <a:buChar char="•"/>
            </a:pPr>
            <a:r>
              <a:rPr lang="en-US" sz="8000" dirty="0"/>
              <a:t>Waiver of Consent</a:t>
            </a:r>
          </a:p>
          <a:p>
            <a:pPr marL="3112435" lvl="1" indent="-1143000">
              <a:buFont typeface="Arial" panose="020B0604020202020204" pitchFamily="34" charset="0"/>
              <a:buChar char="•"/>
            </a:pPr>
            <a:r>
              <a:rPr lang="en-US" sz="7200" dirty="0"/>
              <a:t>Include statement why waiver of consent is necessary</a:t>
            </a:r>
          </a:p>
          <a:p>
            <a:pPr marL="3112435" lvl="1" indent="-1143000">
              <a:buFont typeface="Arial" panose="020B0604020202020204" pitchFamily="34" charset="0"/>
              <a:buChar char="•"/>
            </a:pPr>
            <a:r>
              <a:rPr lang="en-US" sz="7200" dirty="0"/>
              <a:t>Justify how waiver of consent meets the requirements and does not adversely affect subjects' rights</a:t>
            </a:r>
          </a:p>
          <a:p>
            <a:pPr marL="3112435" lvl="1" indent="-1143000">
              <a:buFont typeface="Arial" panose="020B0604020202020204" pitchFamily="34" charset="0"/>
              <a:buChar char="•"/>
            </a:pPr>
            <a:r>
              <a:rPr lang="en-US" sz="7200" dirty="0"/>
              <a:t>Detail process how subjects or Legal Authorized Representatives will be contacted after participation</a:t>
            </a:r>
          </a:p>
        </p:txBody>
      </p:sp>
      <p:pic>
        <p:nvPicPr>
          <p:cNvPr id="6" name="Picture 5" descr="Colorful hands in different colors">
            <a:extLst>
              <a:ext uri="{FF2B5EF4-FFF2-40B4-BE49-F238E27FC236}">
                <a16:creationId xmlns:a16="http://schemas.microsoft.com/office/drawing/2014/main" id="{DB76465B-078C-26F8-7B70-9A0A56267C5B}"/>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34795325" y="7451874"/>
            <a:ext cx="7960591" cy="5233633"/>
          </a:xfrm>
          <a:prstGeom prst="rect">
            <a:avLst/>
          </a:prstGeom>
        </p:spPr>
      </p:pic>
      <p:pic>
        <p:nvPicPr>
          <p:cNvPr id="8" name="Picture 7" descr="A white board with red text and check marks&#10;&#10;Description automatically generated">
            <a:extLst>
              <a:ext uri="{FF2B5EF4-FFF2-40B4-BE49-F238E27FC236}">
                <a16:creationId xmlns:a16="http://schemas.microsoft.com/office/drawing/2014/main" id="{E1CA3F47-724F-BD91-3FD4-09140699CF69}"/>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34795325" y="20232894"/>
            <a:ext cx="7244864" cy="5252526"/>
          </a:xfrm>
          <a:prstGeom prst="rect">
            <a:avLst/>
          </a:prstGeom>
        </p:spPr>
      </p:pic>
    </p:spTree>
    <p:extLst>
      <p:ext uri="{BB962C8B-B14F-4D97-AF65-F5344CB8AC3E}">
        <p14:creationId xmlns:p14="http://schemas.microsoft.com/office/powerpoint/2010/main" val="301421086"/>
      </p:ext>
    </p:extLst>
  </p:cSld>
  <p:clrMapOvr>
    <a:masterClrMapping/>
  </p:clrMapOvr>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1789</TotalTime>
  <Words>3086</Words>
  <Application>Microsoft Office PowerPoint</Application>
  <PresentationFormat>Custom</PresentationFormat>
  <Paragraphs>340</Paragraphs>
  <Slides>23</Slides>
  <Notes>1</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23</vt:i4>
      </vt:variant>
    </vt:vector>
  </HeadingPairs>
  <TitlesOfParts>
    <vt:vector size="35" baseType="lpstr">
      <vt:lpstr>Aldhabi</vt:lpstr>
      <vt:lpstr>Algerian</vt:lpstr>
      <vt:lpstr>Angsana New</vt:lpstr>
      <vt:lpstr>Arial</vt:lpstr>
      <vt:lpstr>Britannic Bold</vt:lpstr>
      <vt:lpstr>Calibri</vt:lpstr>
      <vt:lpstr>Imprint MT Shadow</vt:lpstr>
      <vt:lpstr>Source Sans Pro</vt:lpstr>
      <vt:lpstr>Source Sans Pro Semibold</vt:lpstr>
      <vt:lpstr>Default Theme</vt:lpstr>
      <vt:lpstr>Custom Design</vt:lpstr>
      <vt:lpstr>1_Custom Design</vt:lpstr>
      <vt:lpstr>  Human Subjects Research  Ethics and Informed Consent in Practice and Protocol &amp; Human Subjects Research Project Management  </vt:lpstr>
      <vt:lpstr>Research Ethics</vt:lpstr>
      <vt:lpstr>Research Ethics In Practice</vt:lpstr>
      <vt:lpstr>Research Ethics In Practice</vt:lpstr>
      <vt:lpstr>Incorporating Research Ethics in the Protocol</vt:lpstr>
      <vt:lpstr>Informed Consent</vt:lpstr>
      <vt:lpstr>Basic Elements of Consent (CFR 46.116(b)(1) to 46.116(b)(9)</vt:lpstr>
      <vt:lpstr>Informed Consent In Practice</vt:lpstr>
      <vt:lpstr>Incorporating Informed Consent In the Protocol</vt:lpstr>
      <vt:lpstr>PowerPoint Presentation</vt:lpstr>
      <vt:lpstr>Human Subjects Research Project and Protocol Development</vt:lpstr>
      <vt:lpstr>Human Subjects Research Project and Protocol Development</vt:lpstr>
      <vt:lpstr>Human Subjects Research Project and Protocol Development</vt:lpstr>
      <vt:lpstr>Human Subjects Research Project and Protocol Development</vt:lpstr>
      <vt:lpstr>Human Subjects Research Project and Protocol Development</vt:lpstr>
      <vt:lpstr>PowerPoint Presentation</vt:lpstr>
      <vt:lpstr>Human Subjects Research Project and Protocol Development</vt:lpstr>
      <vt:lpstr>Human Subjects Research Project and Protocol Development</vt:lpstr>
      <vt:lpstr>Human Subjects Research Project and Protocol Development</vt:lpstr>
      <vt:lpstr>PowerPoint Presentation</vt:lpstr>
      <vt:lpstr>Human Subjects Research Project and Protocol Development</vt:lpstr>
      <vt:lpstr>Common Pitfalls in IRB Submission Process</vt:lpstr>
      <vt:lpstr>PowerPoint Presentation</vt:lpstr>
    </vt:vector>
  </TitlesOfParts>
  <Company>Rowansom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Tara Askin</dc:creator>
  <cp:lastModifiedBy>Gregory, Eric M</cp:lastModifiedBy>
  <cp:revision>73</cp:revision>
  <dcterms:created xsi:type="dcterms:W3CDTF">2015-09-15T17:26:04Z</dcterms:created>
  <dcterms:modified xsi:type="dcterms:W3CDTF">2025-02-26T23:19:08Z</dcterms:modified>
</cp:coreProperties>
</file>